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40"/>
  </p:notesMasterIdLst>
  <p:sldIdLst>
    <p:sldId id="256" r:id="rId2"/>
    <p:sldId id="304" r:id="rId3"/>
    <p:sldId id="353" r:id="rId4"/>
    <p:sldId id="357" r:id="rId5"/>
    <p:sldId id="305" r:id="rId6"/>
    <p:sldId id="260" r:id="rId7"/>
    <p:sldId id="262" r:id="rId8"/>
    <p:sldId id="354" r:id="rId9"/>
    <p:sldId id="261" r:id="rId10"/>
    <p:sldId id="307" r:id="rId11"/>
    <p:sldId id="355" r:id="rId12"/>
    <p:sldId id="308" r:id="rId13"/>
    <p:sldId id="356" r:id="rId14"/>
    <p:sldId id="322" r:id="rId15"/>
    <p:sldId id="335" r:id="rId16"/>
    <p:sldId id="336" r:id="rId17"/>
    <p:sldId id="281" r:id="rId18"/>
    <p:sldId id="338" r:id="rId19"/>
    <p:sldId id="286" r:id="rId20"/>
    <p:sldId id="339" r:id="rId21"/>
    <p:sldId id="359" r:id="rId22"/>
    <p:sldId id="360" r:id="rId23"/>
    <p:sldId id="361" r:id="rId24"/>
    <p:sldId id="342" r:id="rId25"/>
    <p:sldId id="309" r:id="rId26"/>
    <p:sldId id="343" r:id="rId27"/>
    <p:sldId id="344" r:id="rId28"/>
    <p:sldId id="345" r:id="rId29"/>
    <p:sldId id="346" r:id="rId30"/>
    <p:sldId id="347" r:id="rId31"/>
    <p:sldId id="329" r:id="rId32"/>
    <p:sldId id="332" r:id="rId33"/>
    <p:sldId id="312" r:id="rId34"/>
    <p:sldId id="350" r:id="rId35"/>
    <p:sldId id="314" r:id="rId36"/>
    <p:sldId id="306" r:id="rId37"/>
    <p:sldId id="348" r:id="rId38"/>
    <p:sldId id="258" r:id="rId3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625" autoAdjust="0"/>
  </p:normalViewPr>
  <p:slideViewPr>
    <p:cSldViewPr snapToGrid="0" snapToObjects="1">
      <p:cViewPr>
        <p:scale>
          <a:sx n="76" d="100"/>
          <a:sy n="76" d="100"/>
        </p:scale>
        <p:origin x="-2576" y="-7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4BDA2-A8FE-4C46-BD46-53E1EAC70ED0}" type="datetimeFigureOut">
              <a:rPr lang="da-DK" smtClean="0"/>
              <a:t>23/10/19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94FA7-5F07-2847-BB5E-16BCCF0C749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707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40B1E-CF99-4DCB-9DD1-D337EC69F6F1}" type="slidenum">
              <a:rPr lang="da-DK" smtClean="0"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2563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23/10/19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23/10/19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23/10/19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23/10/19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23/10/19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23/10/19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23/10/19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23/10/19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23/10/19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23/10/19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Træk billede til pladsholder, eller klik på symbol for at tilføje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23/10/19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23/10/19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Relationship Id="rId3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642805" y="4561727"/>
            <a:ext cx="6553200" cy="665764"/>
          </a:xfrm>
        </p:spPr>
        <p:txBody>
          <a:bodyPr>
            <a:normAutofit fontScale="92500"/>
          </a:bodyPr>
          <a:lstStyle/>
          <a:p>
            <a:r>
              <a:rPr lang="da-DK" dirty="0" smtClean="0"/>
              <a:t>Slægtshistorisk forening Guldborgsund</a:t>
            </a:r>
            <a:endParaRPr lang="da-DK" dirty="0" smtClean="0"/>
          </a:p>
          <a:p>
            <a:r>
              <a:rPr lang="da-DK" dirty="0" smtClean="0"/>
              <a:t>26. </a:t>
            </a:r>
            <a:r>
              <a:rPr lang="da-DK" dirty="0" smtClean="0"/>
              <a:t>oktober</a:t>
            </a:r>
            <a:r>
              <a:rPr lang="da-DK" dirty="0" smtClean="0"/>
              <a:t> </a:t>
            </a:r>
            <a:r>
              <a:rPr lang="da-DK" dirty="0" smtClean="0"/>
              <a:t>2019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Slægtsforskning</a:t>
            </a:r>
            <a:br>
              <a:rPr lang="da-DK" dirty="0" smtClean="0"/>
            </a:br>
            <a:r>
              <a:rPr lang="da-DK" dirty="0" smtClean="0"/>
              <a:t>og DNA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90102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Y-DNA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128380"/>
            <a:ext cx="8229600" cy="4373563"/>
          </a:xfrm>
        </p:spPr>
        <p:txBody>
          <a:bodyPr>
            <a:normAutofit/>
          </a:bodyPr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r>
              <a:rPr lang="da-DK" dirty="0" smtClean="0"/>
              <a:t>Ét kønskromosom ud </a:t>
            </a:r>
            <a:r>
              <a:rPr lang="da-DK" dirty="0"/>
              <a:t>af </a:t>
            </a:r>
            <a:r>
              <a:rPr lang="da-DK" dirty="0" smtClean="0"/>
              <a:t>46 kromosomer</a:t>
            </a:r>
          </a:p>
          <a:p>
            <a:r>
              <a:rPr lang="da-DK" dirty="0" smtClean="0"/>
              <a:t>Nedarves </a:t>
            </a:r>
            <a:r>
              <a:rPr lang="da-DK" dirty="0"/>
              <a:t>fra </a:t>
            </a:r>
            <a:r>
              <a:rPr lang="da-DK" dirty="0">
                <a:solidFill>
                  <a:srgbClr val="FF0000"/>
                </a:solidFill>
              </a:rPr>
              <a:t>fars fars fars far osv</a:t>
            </a:r>
            <a:r>
              <a:rPr lang="da-DK" dirty="0" smtClean="0">
                <a:solidFill>
                  <a:srgbClr val="FF0000"/>
                </a:solidFill>
              </a:rPr>
              <a:t>.</a:t>
            </a:r>
            <a:endParaRPr lang="da-DK" dirty="0" smtClean="0"/>
          </a:p>
          <a:p>
            <a:r>
              <a:rPr lang="da-DK" dirty="0" smtClean="0"/>
              <a:t>Kun mænd kan testes</a:t>
            </a:r>
          </a:p>
        </p:txBody>
      </p:sp>
      <p:pic>
        <p:nvPicPr>
          <p:cNvPr id="4" name="Billede 3" descr="Skærmbillede 2017-01-14 kl. 13.42.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471" y="1752600"/>
            <a:ext cx="4024494" cy="262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62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X-DNA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4777623"/>
            <a:ext cx="8229600" cy="1880313"/>
          </a:xfrm>
        </p:spPr>
        <p:txBody>
          <a:bodyPr>
            <a:normAutofit/>
          </a:bodyPr>
          <a:lstStyle/>
          <a:p>
            <a:r>
              <a:rPr lang="da-DK" dirty="0" smtClean="0"/>
              <a:t>Ét/to kønskromosom(er) </a:t>
            </a:r>
            <a:r>
              <a:rPr lang="da-DK" dirty="0"/>
              <a:t>ud af 46 kromosomer</a:t>
            </a:r>
          </a:p>
          <a:p>
            <a:r>
              <a:rPr lang="da-DK" dirty="0" smtClean="0"/>
              <a:t>Nedarves lidt kompliceret</a:t>
            </a:r>
            <a:endParaRPr lang="da-DK" dirty="0"/>
          </a:p>
          <a:p>
            <a:r>
              <a:rPr lang="da-DK" dirty="0" smtClean="0"/>
              <a:t>Testes sammen med </a:t>
            </a:r>
            <a:r>
              <a:rPr lang="da-DK" dirty="0" err="1" smtClean="0"/>
              <a:t>autosomalt</a:t>
            </a:r>
            <a:r>
              <a:rPr lang="da-DK" dirty="0" smtClean="0"/>
              <a:t> DNA</a:t>
            </a:r>
            <a:endParaRPr lang="da-DK" dirty="0"/>
          </a:p>
        </p:txBody>
      </p:sp>
      <p:pic>
        <p:nvPicPr>
          <p:cNvPr id="4" name="Billede 3" descr="Skærmbillede 2017-01-14 kl. 13.41.4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688" y="1752600"/>
            <a:ext cx="3976591" cy="2624191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4128891" y="3451616"/>
            <a:ext cx="1008519" cy="6223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smtClean="0">
                <a:solidFill>
                  <a:schemeClr val="tx1"/>
                </a:solidFill>
              </a:rPr>
              <a:t>Kvinde</a:t>
            </a:r>
            <a:endParaRPr lang="da-DK" b="1" dirty="0">
              <a:solidFill>
                <a:schemeClr val="tx1"/>
              </a:solidFill>
            </a:endParaRPr>
          </a:p>
        </p:txBody>
      </p:sp>
      <p:sp>
        <p:nvSpPr>
          <p:cNvPr id="10" name="Forbudstavle 9"/>
          <p:cNvSpPr>
            <a:spLocks noChangeAspect="1"/>
          </p:cNvSpPr>
          <p:nvPr/>
        </p:nvSpPr>
        <p:spPr>
          <a:xfrm>
            <a:off x="2578688" y="1878904"/>
            <a:ext cx="407096" cy="407096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1" name="Forbudstavle 10"/>
          <p:cNvSpPr>
            <a:spLocks noChangeAspect="1"/>
          </p:cNvSpPr>
          <p:nvPr/>
        </p:nvSpPr>
        <p:spPr>
          <a:xfrm>
            <a:off x="3140620" y="1878904"/>
            <a:ext cx="407096" cy="407096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2" name="Forbudstavle 11"/>
          <p:cNvSpPr>
            <a:spLocks noChangeAspect="1"/>
          </p:cNvSpPr>
          <p:nvPr/>
        </p:nvSpPr>
        <p:spPr>
          <a:xfrm>
            <a:off x="4633150" y="1878904"/>
            <a:ext cx="407096" cy="407096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3" name="Forbudstavle 12"/>
          <p:cNvSpPr>
            <a:spLocks noChangeAspect="1"/>
          </p:cNvSpPr>
          <p:nvPr/>
        </p:nvSpPr>
        <p:spPr>
          <a:xfrm>
            <a:off x="2869918" y="2413348"/>
            <a:ext cx="407096" cy="407096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24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mitokondrie-DNA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66166"/>
            <a:ext cx="8229600" cy="4373563"/>
          </a:xfrm>
        </p:spPr>
        <p:txBody>
          <a:bodyPr>
            <a:normAutofit/>
          </a:bodyPr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r>
              <a:rPr lang="da-DK" dirty="0" smtClean="0"/>
              <a:t>Lille DNA-ring </a:t>
            </a:r>
            <a:r>
              <a:rPr lang="da-DK" dirty="0"/>
              <a:t>i </a:t>
            </a:r>
            <a:r>
              <a:rPr lang="da-DK" dirty="0" err="1" smtClean="0"/>
              <a:t>mitokondierne</a:t>
            </a:r>
            <a:endParaRPr lang="da-DK" dirty="0" smtClean="0"/>
          </a:p>
          <a:p>
            <a:r>
              <a:rPr lang="da-DK" dirty="0" smtClean="0"/>
              <a:t>Nedarves </a:t>
            </a:r>
            <a:r>
              <a:rPr lang="da-DK" dirty="0"/>
              <a:t>fra </a:t>
            </a:r>
            <a:r>
              <a:rPr lang="da-DK" dirty="0">
                <a:solidFill>
                  <a:srgbClr val="FF0000"/>
                </a:solidFill>
              </a:rPr>
              <a:t>mors mors mors mor osv</a:t>
            </a:r>
            <a:r>
              <a:rPr lang="da-DK" dirty="0" smtClean="0">
                <a:solidFill>
                  <a:srgbClr val="FF0000"/>
                </a:solidFill>
              </a:rPr>
              <a:t>.</a:t>
            </a:r>
            <a:endParaRPr lang="da-DK" dirty="0" smtClean="0"/>
          </a:p>
          <a:p>
            <a:r>
              <a:rPr lang="da-DK" dirty="0" smtClean="0"/>
              <a:t>Alle mennesker kan testes</a:t>
            </a:r>
            <a:endParaRPr lang="da-DK" dirty="0"/>
          </a:p>
        </p:txBody>
      </p:sp>
      <p:pic>
        <p:nvPicPr>
          <p:cNvPr id="4" name="Billede 3" descr="Skærmbillede 2017-01-14 kl. 13.45.1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948" y="1752600"/>
            <a:ext cx="3959114" cy="263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46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Test-typer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Family </a:t>
            </a:r>
            <a:r>
              <a:rPr lang="da-DK" dirty="0" err="1" smtClean="0"/>
              <a:t>Tree</a:t>
            </a:r>
            <a:r>
              <a:rPr lang="da-DK" dirty="0" smtClean="0"/>
              <a:t> DNA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91784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Family </a:t>
            </a:r>
            <a:r>
              <a:rPr lang="da-DK" dirty="0"/>
              <a:t>Finder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a-DK" sz="2800" dirty="0" smtClean="0"/>
          </a:p>
          <a:p>
            <a:r>
              <a:rPr lang="da-DK" sz="2800" dirty="0" err="1" smtClean="0"/>
              <a:t>Autosomalt</a:t>
            </a:r>
            <a:r>
              <a:rPr lang="da-DK" sz="2800" dirty="0" smtClean="0"/>
              <a:t> DNA (44 af 46 kromosomer) </a:t>
            </a:r>
            <a:br>
              <a:rPr lang="da-DK" sz="2800" dirty="0" smtClean="0"/>
            </a:br>
            <a:r>
              <a:rPr lang="da-DK" sz="2800" dirty="0" smtClean="0"/>
              <a:t>samt X-DNA</a:t>
            </a:r>
            <a:br>
              <a:rPr lang="da-DK" sz="2800" dirty="0" smtClean="0"/>
            </a:br>
            <a:endParaRPr lang="da-DK" sz="2800" dirty="0" smtClean="0"/>
          </a:p>
        </p:txBody>
      </p:sp>
      <p:pic>
        <p:nvPicPr>
          <p:cNvPr id="4" name="Billede 3" descr="Skærmbillede 2019-10-25 kl. 22.08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90" y="3715678"/>
            <a:ext cx="8805643" cy="2410485"/>
          </a:xfrm>
          <a:prstGeom prst="rect">
            <a:avLst/>
          </a:prstGeom>
        </p:spPr>
      </p:pic>
      <p:sp>
        <p:nvSpPr>
          <p:cNvPr id="6" name="Venstrepil 5"/>
          <p:cNvSpPr/>
          <p:nvPr/>
        </p:nvSpPr>
        <p:spPr>
          <a:xfrm rot="19770032">
            <a:off x="1265551" y="5069335"/>
            <a:ext cx="568106" cy="23459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Venstrepil 6"/>
          <p:cNvSpPr/>
          <p:nvPr/>
        </p:nvSpPr>
        <p:spPr>
          <a:xfrm rot="1426571">
            <a:off x="1268504" y="6008863"/>
            <a:ext cx="568106" cy="23459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Venstrepil 7"/>
          <p:cNvSpPr/>
          <p:nvPr/>
        </p:nvSpPr>
        <p:spPr>
          <a:xfrm rot="19770032">
            <a:off x="2957196" y="5069336"/>
            <a:ext cx="568106" cy="23459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Venstrepil 8"/>
          <p:cNvSpPr/>
          <p:nvPr/>
        </p:nvSpPr>
        <p:spPr>
          <a:xfrm rot="1211938">
            <a:off x="7762834" y="5546379"/>
            <a:ext cx="568106" cy="30785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1272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Family Finder </a:t>
            </a:r>
            <a:r>
              <a:rPr lang="mr-IN" dirty="0" smtClean="0"/>
              <a:t>–</a:t>
            </a:r>
            <a:r>
              <a:rPr lang="da-DK" dirty="0" smtClean="0"/>
              <a:t> </a:t>
            </a:r>
            <a:r>
              <a:rPr lang="da-DK" dirty="0" err="1" smtClean="0"/>
              <a:t>MyOrigins</a:t>
            </a:r>
            <a:endParaRPr lang="da-DK" dirty="0"/>
          </a:p>
        </p:txBody>
      </p:sp>
      <p:pic>
        <p:nvPicPr>
          <p:cNvPr id="5" name="Pladsholder til indhold 4" descr="Skærmbillede 2017-05-12 kl. 01.04.41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0252" y="1811547"/>
            <a:ext cx="9099600" cy="4658264"/>
          </a:xfrm>
        </p:spPr>
      </p:pic>
      <p:pic>
        <p:nvPicPr>
          <p:cNvPr id="4" name="Billede 3" descr="Skærmbillede 2017-05-12 kl. 01.04.41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" t="-3459" r="70858" b="60972"/>
          <a:stretch/>
        </p:blipFill>
        <p:spPr>
          <a:xfrm>
            <a:off x="16899" y="1541252"/>
            <a:ext cx="3050727" cy="2412559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5291920" y="6550223"/>
            <a:ext cx="3852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Autosomal</a:t>
            </a:r>
            <a:r>
              <a:rPr lang="da-DK" sz="1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DNA-test hos FamilyTreeDNA.com</a:t>
            </a:r>
            <a:endParaRPr lang="da-DK" sz="1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Eksplosion 2 5"/>
          <p:cNvSpPr/>
          <p:nvPr/>
        </p:nvSpPr>
        <p:spPr>
          <a:xfrm rot="20832808">
            <a:off x="139554" y="4152592"/>
            <a:ext cx="3439304" cy="2269519"/>
          </a:xfrm>
          <a:prstGeom prst="irregularSeal2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a-DK" sz="1600" dirty="0" smtClean="0">
                <a:solidFill>
                  <a:schemeClr val="tx1"/>
                </a:solidFill>
              </a:rPr>
              <a:t>Dit DNA ligner disse gruppers</a:t>
            </a:r>
            <a:br>
              <a:rPr lang="da-DK" sz="1600" dirty="0" smtClean="0">
                <a:solidFill>
                  <a:schemeClr val="tx1"/>
                </a:solidFill>
              </a:rPr>
            </a:br>
            <a:r>
              <a:rPr lang="da-DK" sz="1600" dirty="0" smtClean="0">
                <a:solidFill>
                  <a:schemeClr val="tx1"/>
                </a:solidFill>
              </a:rPr>
              <a:t>– </a:t>
            </a:r>
            <a:r>
              <a:rPr lang="da-DK" sz="1600" dirty="0" smtClean="0">
                <a:solidFill>
                  <a:srgbClr val="FF0000"/>
                </a:solidFill>
              </a:rPr>
              <a:t>ikke</a:t>
            </a:r>
            <a:r>
              <a:rPr lang="da-DK" sz="1600" dirty="0" smtClean="0">
                <a:solidFill>
                  <a:schemeClr val="tx1"/>
                </a:solidFill>
              </a:rPr>
              <a:t> fakta om dit ophav!</a:t>
            </a:r>
            <a:endParaRPr lang="da-DK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695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Family Finder </a:t>
            </a:r>
            <a:r>
              <a:rPr lang="mr-IN" dirty="0" smtClean="0"/>
              <a:t>–</a:t>
            </a:r>
            <a:r>
              <a:rPr lang="da-DK" dirty="0" smtClean="0"/>
              <a:t> Ancient </a:t>
            </a:r>
            <a:r>
              <a:rPr lang="da-DK" dirty="0" err="1" smtClean="0"/>
              <a:t>Origins</a:t>
            </a:r>
            <a:endParaRPr lang="da-DK" dirty="0"/>
          </a:p>
        </p:txBody>
      </p:sp>
      <p:pic>
        <p:nvPicPr>
          <p:cNvPr id="4" name="Pladsholder til indhold 3" descr="AncientOrigins1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008" b="-41008"/>
          <a:stretch>
            <a:fillRect/>
          </a:stretch>
        </p:blipFill>
        <p:spPr>
          <a:xfrm>
            <a:off x="1181100" y="855180"/>
            <a:ext cx="6780580" cy="3603491"/>
          </a:xfrm>
        </p:spPr>
      </p:pic>
      <p:pic>
        <p:nvPicPr>
          <p:cNvPr id="5" name="Billede 4" descr="AncientOrigins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3630458"/>
            <a:ext cx="6780580" cy="2797070"/>
          </a:xfrm>
          <a:prstGeom prst="rect">
            <a:avLst/>
          </a:prstGeom>
        </p:spPr>
      </p:pic>
      <p:sp>
        <p:nvSpPr>
          <p:cNvPr id="6" name="Tekstboks 5"/>
          <p:cNvSpPr txBox="1"/>
          <p:nvPr/>
        </p:nvSpPr>
        <p:spPr>
          <a:xfrm>
            <a:off x="5291920" y="6550223"/>
            <a:ext cx="3852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Autosomal</a:t>
            </a:r>
            <a:r>
              <a:rPr lang="da-DK" sz="1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DNA-test hos FamilyTreeDNA.com</a:t>
            </a:r>
            <a:endParaRPr lang="da-DK" sz="1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321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Family Finder </a:t>
            </a:r>
            <a:r>
              <a:rPr lang="mr-IN" dirty="0" smtClean="0"/>
              <a:t>–</a:t>
            </a:r>
            <a:r>
              <a:rPr lang="da-DK" dirty="0" smtClean="0"/>
              <a:t> Matches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964498"/>
            <a:ext cx="8229600" cy="4753543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/>
          </a:p>
          <a:p>
            <a:pPr marL="114300" indent="0">
              <a:buNone/>
            </a:pPr>
            <a:endParaRPr lang="da-DK" dirty="0" smtClean="0"/>
          </a:p>
          <a:p>
            <a:pPr marL="114300" indent="0">
              <a:buNone/>
            </a:pPr>
            <a:endParaRPr lang="da-DK" sz="2200" dirty="0" smtClean="0"/>
          </a:p>
          <a:p>
            <a:pPr marL="114300" indent="0">
              <a:buNone/>
            </a:pPr>
            <a:endParaRPr lang="da-DK" sz="2200" dirty="0" smtClean="0"/>
          </a:p>
          <a:p>
            <a:endParaRPr lang="da-DK" sz="2200" dirty="0" smtClean="0"/>
          </a:p>
          <a:p>
            <a:endParaRPr lang="da-DK" sz="2200" dirty="0"/>
          </a:p>
          <a:p>
            <a:r>
              <a:rPr lang="da-DK" sz="2200" dirty="0" smtClean="0"/>
              <a:t>Liste </a:t>
            </a:r>
            <a:r>
              <a:rPr lang="da-DK" sz="2200" dirty="0" smtClean="0"/>
              <a:t>over personer med lignende DNA-segmenter</a:t>
            </a:r>
          </a:p>
          <a:p>
            <a:r>
              <a:rPr lang="da-DK" sz="2200" dirty="0" smtClean="0"/>
              <a:t>De ”stærke matches” er sikre slægtninge</a:t>
            </a:r>
          </a:p>
          <a:p>
            <a:pPr lvl="1"/>
            <a:r>
              <a:rPr lang="da-DK" sz="1800" dirty="0" smtClean="0"/>
              <a:t>Rimelig chance for at finde forbindelsen</a:t>
            </a:r>
          </a:p>
          <a:p>
            <a:r>
              <a:rPr lang="da-DK" sz="2200" dirty="0" smtClean="0"/>
              <a:t>De ”svage matches” er fjerne slægtninge eller usikre</a:t>
            </a:r>
          </a:p>
          <a:p>
            <a:pPr lvl="1"/>
            <a:r>
              <a:rPr lang="da-DK" sz="1800" dirty="0" smtClean="0"/>
              <a:t>Svært eller umuligt at finde forbindelsen</a:t>
            </a:r>
          </a:p>
          <a:p>
            <a:r>
              <a:rPr lang="da-DK" sz="2200" dirty="0" smtClean="0"/>
              <a:t>Det kræver ”rugbrødsarbejde”!</a:t>
            </a:r>
          </a:p>
        </p:txBody>
      </p:sp>
      <p:pic>
        <p:nvPicPr>
          <p:cNvPr id="4" name="Billede 3" descr="Skærmbillede 2019-10-25 kl. 22.23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72" y="1845564"/>
            <a:ext cx="8829815" cy="2777412"/>
          </a:xfrm>
          <a:prstGeom prst="rect">
            <a:avLst/>
          </a:prstGeom>
        </p:spPr>
      </p:pic>
      <p:sp>
        <p:nvSpPr>
          <p:cNvPr id="6" name="Venstrepil 5"/>
          <p:cNvSpPr/>
          <p:nvPr/>
        </p:nvSpPr>
        <p:spPr>
          <a:xfrm rot="18957230">
            <a:off x="3886345" y="2291623"/>
            <a:ext cx="568106" cy="30785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Venstrepil 8"/>
          <p:cNvSpPr/>
          <p:nvPr/>
        </p:nvSpPr>
        <p:spPr>
          <a:xfrm rot="18957230">
            <a:off x="4924324" y="2291623"/>
            <a:ext cx="568106" cy="30785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Venstrepil 9"/>
          <p:cNvSpPr/>
          <p:nvPr/>
        </p:nvSpPr>
        <p:spPr>
          <a:xfrm rot="18957230">
            <a:off x="5728374" y="2291620"/>
            <a:ext cx="568106" cy="30785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1709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Family Finder </a:t>
            </a:r>
            <a:r>
              <a:rPr lang="mr-IN" dirty="0" smtClean="0"/>
              <a:t>–</a:t>
            </a:r>
            <a:r>
              <a:rPr lang="da-DK" dirty="0" smtClean="0"/>
              <a:t> Matches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3389"/>
          <a:stretch/>
        </p:blipFill>
        <p:spPr>
          <a:xfrm>
            <a:off x="457200" y="1646102"/>
            <a:ext cx="8134709" cy="3047495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4718649"/>
            <a:ext cx="8229600" cy="20789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dirty="0" smtClean="0"/>
              <a:t>Hvilke matches er interessante?</a:t>
            </a:r>
          </a:p>
          <a:p>
            <a:pPr lvl="1"/>
            <a:r>
              <a:rPr lang="da-DK" dirty="0" smtClean="0"/>
              <a:t>Totalt del DNA over ca. 80 </a:t>
            </a:r>
            <a:r>
              <a:rPr lang="da-DK" dirty="0" err="1" smtClean="0"/>
              <a:t>cM</a:t>
            </a:r>
            <a:endParaRPr lang="da-DK" dirty="0" smtClean="0"/>
          </a:p>
          <a:p>
            <a:pPr lvl="1"/>
            <a:r>
              <a:rPr lang="da-DK" dirty="0" smtClean="0"/>
              <a:t>Største segment over 10-15 </a:t>
            </a:r>
            <a:r>
              <a:rPr lang="da-DK" dirty="0" err="1" smtClean="0"/>
              <a:t>cM</a:t>
            </a:r>
            <a:endParaRPr lang="da-DK" dirty="0" smtClean="0"/>
          </a:p>
          <a:p>
            <a:pPr lvl="1"/>
            <a:r>
              <a:rPr lang="da-DK" dirty="0" smtClean="0"/>
              <a:t>Mere end ét segment over 10 </a:t>
            </a:r>
            <a:r>
              <a:rPr lang="da-DK" dirty="0" err="1" smtClean="0"/>
              <a:t>cM</a:t>
            </a:r>
            <a:endParaRPr lang="da-DK" dirty="0"/>
          </a:p>
          <a:p>
            <a:pPr lvl="1"/>
            <a:r>
              <a:rPr lang="da-DK" dirty="0" smtClean="0"/>
              <a:t>Geografisk relevant område</a:t>
            </a:r>
          </a:p>
          <a:p>
            <a:pPr lvl="1"/>
            <a:r>
              <a:rPr lang="da-DK" dirty="0" smtClean="0"/>
              <a:t>”Spændende” navne</a:t>
            </a:r>
          </a:p>
        </p:txBody>
      </p:sp>
    </p:spTree>
    <p:extLst>
      <p:ext uri="{BB962C8B-B14F-4D97-AF65-F5344CB8AC3E}">
        <p14:creationId xmlns:p14="http://schemas.microsoft.com/office/powerpoint/2010/main" val="262776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Family Finder </a:t>
            </a:r>
            <a:r>
              <a:rPr lang="mr-IN" dirty="0"/>
              <a:t>–</a:t>
            </a:r>
            <a:r>
              <a:rPr lang="da-DK" dirty="0"/>
              <a:t> </a:t>
            </a:r>
            <a:r>
              <a:rPr lang="da-DK" dirty="0" smtClean="0"/>
              <a:t>Matches-Tabel</a:t>
            </a:r>
            <a:endParaRPr lang="da-DK" dirty="0"/>
          </a:p>
        </p:txBody>
      </p:sp>
      <p:pic>
        <p:nvPicPr>
          <p:cNvPr id="5" name="Pladsholder til indhold 4" descr="Shared cM 2017-08 Blaine Bettinger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14" b="-2014"/>
          <a:stretch>
            <a:fillRect/>
          </a:stretch>
        </p:blipFill>
        <p:spPr/>
      </p:pic>
      <p:sp>
        <p:nvSpPr>
          <p:cNvPr id="3" name="Rektangel 2"/>
          <p:cNvSpPr/>
          <p:nvPr/>
        </p:nvSpPr>
        <p:spPr>
          <a:xfrm>
            <a:off x="462394" y="6128457"/>
            <a:ext cx="4109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 err="1"/>
              <a:t>dnapainter.com</a:t>
            </a:r>
            <a:r>
              <a:rPr lang="da-DK" b="1" dirty="0"/>
              <a:t>/</a:t>
            </a:r>
            <a:r>
              <a:rPr lang="da-DK" b="1" dirty="0" err="1"/>
              <a:t>tools</a:t>
            </a:r>
            <a:r>
              <a:rPr lang="da-DK" b="1" dirty="0"/>
              <a:t>/sharedcmv4</a:t>
            </a:r>
          </a:p>
        </p:txBody>
      </p:sp>
    </p:spTree>
    <p:extLst>
      <p:ext uri="{BB962C8B-B14F-4D97-AF65-F5344CB8AC3E}">
        <p14:creationId xmlns:p14="http://schemas.microsoft.com/office/powerpoint/2010/main" val="3680525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Baggrund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a-DK" dirty="0" smtClean="0"/>
              <a:t>Jacob Hejmdal Gren</a:t>
            </a:r>
            <a:endParaRPr lang="da-DK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da-DK" dirty="0"/>
              <a:t>Slægtsforsker siden barnsben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da-DK" dirty="0" smtClean="0"/>
              <a:t>Læge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da-DK" dirty="0" smtClean="0"/>
              <a:t>Hvem </a:t>
            </a:r>
            <a:r>
              <a:rPr lang="da-DK" dirty="0"/>
              <a:t>var far til Selma?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da-DK" dirty="0"/>
              <a:t>Hvem var mine aner inden kirkebøgernes tid</a:t>
            </a:r>
            <a:r>
              <a:rPr lang="da-DK" dirty="0" smtClean="0"/>
              <a:t>?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da-DK" dirty="0" smtClean="0"/>
              <a:t>Forbindelser til forhistorisk tid</a:t>
            </a:r>
            <a:endParaRPr lang="da-DK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a-DK" dirty="0" smtClean="0"/>
              <a:t>Anders Mørup-Petersen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da-DK" dirty="0" smtClean="0"/>
              <a:t>Artikler</a:t>
            </a:r>
            <a:endParaRPr lang="da-DK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da-DK" dirty="0"/>
              <a:t>”Faldet i gryden” med Y-DNA og </a:t>
            </a:r>
            <a:r>
              <a:rPr lang="da-DK" dirty="0" err="1" smtClean="0"/>
              <a:t>haplogrupper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145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Family Finder </a:t>
            </a:r>
            <a:r>
              <a:rPr lang="mr-IN" dirty="0" smtClean="0"/>
              <a:t>–</a:t>
            </a:r>
            <a:r>
              <a:rPr lang="da-DK" dirty="0" smtClean="0"/>
              <a:t> </a:t>
            </a:r>
            <a:r>
              <a:rPr lang="da-DK" dirty="0" err="1"/>
              <a:t>C</a:t>
            </a:r>
            <a:r>
              <a:rPr lang="da-DK" dirty="0" err="1" smtClean="0"/>
              <a:t>hromosome</a:t>
            </a:r>
            <a:r>
              <a:rPr lang="da-DK" dirty="0" smtClean="0"/>
              <a:t> Browser</a:t>
            </a:r>
            <a:endParaRPr lang="da-DK" dirty="0"/>
          </a:p>
        </p:txBody>
      </p:sp>
      <p:sp>
        <p:nvSpPr>
          <p:cNvPr id="8" name="Eksplosion 2 7"/>
          <p:cNvSpPr/>
          <p:nvPr/>
        </p:nvSpPr>
        <p:spPr>
          <a:xfrm>
            <a:off x="5537849" y="2740489"/>
            <a:ext cx="2700200" cy="1526875"/>
          </a:xfrm>
          <a:prstGeom prst="irregularSeal2">
            <a:avLst/>
          </a:prstGeom>
          <a:solidFill>
            <a:srgbClr val="FFFF99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1400" dirty="0" smtClean="0">
                <a:solidFill>
                  <a:srgbClr val="C00000"/>
                </a:solidFill>
              </a:rPr>
              <a:t>Mig, mor &amp;</a:t>
            </a:r>
          </a:p>
          <a:p>
            <a:pPr algn="ctr"/>
            <a:r>
              <a:rPr lang="da-DK" sz="1400" dirty="0" smtClean="0">
                <a:solidFill>
                  <a:srgbClr val="C00000"/>
                </a:solidFill>
              </a:rPr>
              <a:t>morfar!</a:t>
            </a:r>
            <a:endParaRPr lang="da-DK" sz="1400" dirty="0">
              <a:solidFill>
                <a:srgbClr val="C00000"/>
              </a:solidFill>
            </a:endParaRPr>
          </a:p>
        </p:txBody>
      </p:sp>
      <p:pic>
        <p:nvPicPr>
          <p:cNvPr id="4" name="Pladsholder til indhold 3" descr="Skærmbillede 2018-11-06 kl. 20.38.2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855" r="-52855"/>
          <a:stretch>
            <a:fillRect/>
          </a:stretch>
        </p:blipFill>
        <p:spPr>
          <a:xfrm>
            <a:off x="-1029901" y="1752600"/>
            <a:ext cx="8229600" cy="4373563"/>
          </a:xfrm>
        </p:spPr>
      </p:pic>
    </p:spTree>
    <p:extLst>
      <p:ext uri="{BB962C8B-B14F-4D97-AF65-F5344CB8AC3E}">
        <p14:creationId xmlns:p14="http://schemas.microsoft.com/office/powerpoint/2010/main" val="872149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Family Finder </a:t>
            </a:r>
            <a:r>
              <a:rPr lang="mr-IN" dirty="0" smtClean="0"/>
              <a:t>–</a:t>
            </a:r>
            <a:r>
              <a:rPr lang="da-DK" dirty="0" smtClean="0"/>
              <a:t> </a:t>
            </a:r>
            <a:r>
              <a:rPr lang="da-DK" dirty="0" smtClean="0"/>
              <a:t>Nyt match</a:t>
            </a:r>
            <a:endParaRPr lang="da-DK" dirty="0"/>
          </a:p>
        </p:txBody>
      </p:sp>
      <p:pic>
        <p:nvPicPr>
          <p:cNvPr id="5" name="Pladsholder til indhold 4" descr="Skærmbillede 2019-10-25 kl. 22.35.0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63" b="-87863"/>
          <a:stretch>
            <a:fillRect/>
          </a:stretch>
        </p:blipFill>
        <p:spPr>
          <a:xfrm>
            <a:off x="413851" y="1447799"/>
            <a:ext cx="8229600" cy="4373563"/>
          </a:xfrm>
        </p:spPr>
      </p:pic>
      <p:sp>
        <p:nvSpPr>
          <p:cNvPr id="8" name="Eksplosion 2 7"/>
          <p:cNvSpPr/>
          <p:nvPr/>
        </p:nvSpPr>
        <p:spPr>
          <a:xfrm>
            <a:off x="4217838" y="1550498"/>
            <a:ext cx="2700200" cy="1526875"/>
          </a:xfrm>
          <a:prstGeom prst="irregularSeal2">
            <a:avLst/>
          </a:prstGeom>
          <a:solidFill>
            <a:srgbClr val="FFFF99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1400" dirty="0" smtClean="0">
                <a:solidFill>
                  <a:srgbClr val="C00000"/>
                </a:solidFill>
              </a:rPr>
              <a:t>Nyt match!</a:t>
            </a:r>
            <a:endParaRPr lang="da-DK" sz="1400" dirty="0">
              <a:solidFill>
                <a:srgbClr val="C00000"/>
              </a:solidFill>
            </a:endParaRPr>
          </a:p>
        </p:txBody>
      </p:sp>
      <p:sp>
        <p:nvSpPr>
          <p:cNvPr id="7" name="Venstrepil 6"/>
          <p:cNvSpPr/>
          <p:nvPr/>
        </p:nvSpPr>
        <p:spPr>
          <a:xfrm rot="18957230">
            <a:off x="1855585" y="2468134"/>
            <a:ext cx="568106" cy="30785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Venstrepil 8"/>
          <p:cNvSpPr/>
          <p:nvPr/>
        </p:nvSpPr>
        <p:spPr>
          <a:xfrm rot="18957230">
            <a:off x="930869" y="2468132"/>
            <a:ext cx="568106" cy="30785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 descr="Skærmbillede 2019-10-25 kl. 22.58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858" y="4394611"/>
            <a:ext cx="2989031" cy="2296273"/>
          </a:xfrm>
          <a:prstGeom prst="rect">
            <a:avLst/>
          </a:prstGeom>
        </p:spPr>
      </p:pic>
      <p:sp>
        <p:nvSpPr>
          <p:cNvPr id="11" name="Eksplosion 2 10"/>
          <p:cNvSpPr/>
          <p:nvPr/>
        </p:nvSpPr>
        <p:spPr>
          <a:xfrm>
            <a:off x="903734" y="4911514"/>
            <a:ext cx="2700200" cy="1526875"/>
          </a:xfrm>
          <a:prstGeom prst="irregularSeal2">
            <a:avLst/>
          </a:prstGeom>
          <a:solidFill>
            <a:srgbClr val="FFFF99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1400" dirty="0" smtClean="0">
                <a:solidFill>
                  <a:srgbClr val="C00000"/>
                </a:solidFill>
              </a:rPr>
              <a:t>Fars side!</a:t>
            </a:r>
          </a:p>
          <a:p>
            <a:pPr algn="ctr"/>
            <a:r>
              <a:rPr lang="da-DK" sz="1400" dirty="0">
                <a:solidFill>
                  <a:srgbClr val="C00000"/>
                </a:solidFill>
              </a:rPr>
              <a:t>F</a:t>
            </a:r>
            <a:r>
              <a:rPr lang="da-DK" sz="1400" dirty="0" smtClean="0">
                <a:solidFill>
                  <a:srgbClr val="C00000"/>
                </a:solidFill>
              </a:rPr>
              <a:t>armors side!</a:t>
            </a:r>
            <a:endParaRPr lang="da-DK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66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 descr="Skærmbillede 2019-10-25 kl. 23.05.3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54" b="125"/>
          <a:stretch/>
        </p:blipFill>
        <p:spPr>
          <a:xfrm>
            <a:off x="5463905" y="1697728"/>
            <a:ext cx="3440112" cy="1155903"/>
          </a:xfrm>
        </p:spPr>
      </p:pic>
      <p:pic>
        <p:nvPicPr>
          <p:cNvPr id="5" name="Billede 4" descr="Skærmbillede 2019-10-25 kl. 23.04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4" y="1752599"/>
            <a:ext cx="3483778" cy="1101032"/>
          </a:xfrm>
          <a:prstGeom prst="rect">
            <a:avLst/>
          </a:prstGeom>
        </p:spPr>
      </p:pic>
      <p:pic>
        <p:nvPicPr>
          <p:cNvPr id="8" name="Billede 7" descr="Skærmbillede 2019-10-25 kl. 23.10.3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4" y="4144462"/>
            <a:ext cx="3292635" cy="2520421"/>
          </a:xfrm>
          <a:prstGeom prst="rect">
            <a:avLst/>
          </a:prstGeom>
        </p:spPr>
      </p:pic>
      <p:pic>
        <p:nvPicPr>
          <p:cNvPr id="9" name="Billede 8" descr="Skærmbillede 2019-10-25 kl. 23.11.3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905" y="3463195"/>
            <a:ext cx="3440112" cy="3201689"/>
          </a:xfrm>
          <a:prstGeom prst="rect">
            <a:avLst/>
          </a:prstGeom>
        </p:spPr>
      </p:pic>
      <p:pic>
        <p:nvPicPr>
          <p:cNvPr id="7" name="Billede 6" descr="Skærmbillede 2019-10-25 kl. 23.09.1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457" y="2465391"/>
            <a:ext cx="3101614" cy="269891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Family Finder </a:t>
            </a:r>
            <a:r>
              <a:rPr lang="mr-IN" dirty="0"/>
              <a:t>–</a:t>
            </a:r>
            <a:r>
              <a:rPr lang="da-DK" dirty="0"/>
              <a:t> </a:t>
            </a:r>
            <a:r>
              <a:rPr lang="da-DK" dirty="0" smtClean="0"/>
              <a:t>Nyt match</a:t>
            </a:r>
            <a:endParaRPr lang="da-DK" dirty="0"/>
          </a:p>
        </p:txBody>
      </p:sp>
      <p:sp>
        <p:nvSpPr>
          <p:cNvPr id="10" name="Afrundet rektangulær billedforklaring 9"/>
          <p:cNvSpPr/>
          <p:nvPr/>
        </p:nvSpPr>
        <p:spPr>
          <a:xfrm>
            <a:off x="426128" y="1697728"/>
            <a:ext cx="1612370" cy="508196"/>
          </a:xfrm>
          <a:prstGeom prst="wedgeRoundRect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Far 111/34</a:t>
            </a:r>
            <a:endParaRPr lang="da-DK" dirty="0"/>
          </a:p>
        </p:txBody>
      </p:sp>
      <p:sp>
        <p:nvSpPr>
          <p:cNvPr id="11" name="Afrundet rektangulær billedforklaring 10"/>
          <p:cNvSpPr/>
          <p:nvPr/>
        </p:nvSpPr>
        <p:spPr>
          <a:xfrm>
            <a:off x="6967653" y="1697728"/>
            <a:ext cx="1719147" cy="508196"/>
          </a:xfrm>
          <a:prstGeom prst="wedgeRoundRect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Faster 72/14</a:t>
            </a:r>
            <a:endParaRPr lang="da-DK" dirty="0"/>
          </a:p>
        </p:txBody>
      </p:sp>
      <p:sp>
        <p:nvSpPr>
          <p:cNvPr id="12" name="Afrundet rektangulær billedforklaring 11"/>
          <p:cNvSpPr/>
          <p:nvPr/>
        </p:nvSpPr>
        <p:spPr>
          <a:xfrm>
            <a:off x="6616765" y="5498098"/>
            <a:ext cx="2070036" cy="568193"/>
          </a:xfrm>
          <a:prstGeom prst="wedgeRoundRect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Kusine H 148/51</a:t>
            </a:r>
            <a:endParaRPr lang="da-DK" dirty="0"/>
          </a:p>
        </p:txBody>
      </p:sp>
      <p:sp>
        <p:nvSpPr>
          <p:cNvPr id="13" name="Afrundet rektangulær billedforklaring 12"/>
          <p:cNvSpPr/>
          <p:nvPr/>
        </p:nvSpPr>
        <p:spPr>
          <a:xfrm>
            <a:off x="1370138" y="5498098"/>
            <a:ext cx="2097991" cy="568193"/>
          </a:xfrm>
          <a:prstGeom prst="wedgeRoundRect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Kusine B 197/61</a:t>
            </a:r>
            <a:endParaRPr lang="da-DK" dirty="0"/>
          </a:p>
        </p:txBody>
      </p:sp>
      <p:sp>
        <p:nvSpPr>
          <p:cNvPr id="14" name="Afrundet rektangulær billedforklaring 13"/>
          <p:cNvSpPr/>
          <p:nvPr/>
        </p:nvSpPr>
        <p:spPr>
          <a:xfrm>
            <a:off x="3792944" y="3596886"/>
            <a:ext cx="1995776" cy="547576"/>
          </a:xfrm>
          <a:prstGeom prst="wedgeRoundRect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Kusine A 275/70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38070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Family Finder </a:t>
            </a:r>
            <a:r>
              <a:rPr lang="mr-IN" dirty="0"/>
              <a:t>–</a:t>
            </a:r>
            <a:r>
              <a:rPr lang="da-DK" dirty="0"/>
              <a:t> Nyt match</a:t>
            </a:r>
          </a:p>
        </p:txBody>
      </p:sp>
      <p:pic>
        <p:nvPicPr>
          <p:cNvPr id="4" name="Pladsholder til indhold 3" descr="Skærmbillede 2019-10-25 kl. 23.23.3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107" b="-105107"/>
          <a:stretch>
            <a:fillRect/>
          </a:stretch>
        </p:blipFill>
        <p:spPr>
          <a:xfrm>
            <a:off x="426128" y="231850"/>
            <a:ext cx="8229600" cy="4373563"/>
          </a:xfrm>
        </p:spPr>
      </p:pic>
      <p:sp>
        <p:nvSpPr>
          <p:cNvPr id="5" name="Venstrepil 4"/>
          <p:cNvSpPr/>
          <p:nvPr/>
        </p:nvSpPr>
        <p:spPr>
          <a:xfrm rot="2392030">
            <a:off x="6658471" y="2876527"/>
            <a:ext cx="568106" cy="30785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felt 5"/>
          <p:cNvSpPr txBox="1"/>
          <p:nvPr/>
        </p:nvSpPr>
        <p:spPr>
          <a:xfrm>
            <a:off x="426128" y="3481082"/>
            <a:ext cx="32164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Fælles </a:t>
            </a:r>
            <a:r>
              <a:rPr lang="da-DK" b="1" dirty="0" err="1" smtClean="0"/>
              <a:t>tip-oldeforældre</a:t>
            </a:r>
            <a:r>
              <a:rPr lang="da-DK" b="1" dirty="0" smtClean="0"/>
              <a:t>: </a:t>
            </a:r>
          </a:p>
          <a:p>
            <a:endParaRPr lang="da-DK" b="1" dirty="0"/>
          </a:p>
          <a:p>
            <a:r>
              <a:rPr lang="da-DK" dirty="0" smtClean="0"/>
              <a:t>Hans Jørgensen Steen *1806, Maglemer</a:t>
            </a:r>
          </a:p>
          <a:p>
            <a:r>
              <a:rPr lang="da-DK" dirty="0" smtClean="0"/>
              <a:t>+1882, </a:t>
            </a:r>
            <a:r>
              <a:rPr lang="da-DK" dirty="0" err="1" smtClean="0"/>
              <a:t>Blanss</a:t>
            </a:r>
            <a:endParaRPr lang="da-DK" dirty="0"/>
          </a:p>
          <a:p>
            <a:endParaRPr lang="da-DK" dirty="0" smtClean="0"/>
          </a:p>
          <a:p>
            <a:r>
              <a:rPr lang="da-DK" dirty="0" smtClean="0"/>
              <a:t>Anne Madsdatter</a:t>
            </a:r>
          </a:p>
          <a:p>
            <a:r>
              <a:rPr lang="da-DK" dirty="0" smtClean="0"/>
              <a:t>*1815, Maglemer</a:t>
            </a:r>
          </a:p>
          <a:p>
            <a:r>
              <a:rPr lang="da-DK" dirty="0" smtClean="0"/>
              <a:t>+1884, Blans</a:t>
            </a:r>
            <a:endParaRPr lang="da-DK" dirty="0"/>
          </a:p>
        </p:txBody>
      </p:sp>
      <p:pic>
        <p:nvPicPr>
          <p:cNvPr id="7" name="Billede 6" descr="Skærmbillede 2019-10-25 kl. 23.33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67" y="3481082"/>
            <a:ext cx="3924033" cy="29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81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 descr="Skærmbillede 2018-11-06 kl. 21.02.3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995" r="-51995"/>
          <a:stretch>
            <a:fillRect/>
          </a:stretch>
        </p:blipFill>
        <p:spPr>
          <a:xfrm>
            <a:off x="-1046610" y="1752600"/>
            <a:ext cx="8229600" cy="4373563"/>
          </a:xfrm>
        </p:spPr>
      </p:pic>
      <p:sp>
        <p:nvSpPr>
          <p:cNvPr id="10" name="Tekstfelt 9"/>
          <p:cNvSpPr txBox="1"/>
          <p:nvPr/>
        </p:nvSpPr>
        <p:spPr>
          <a:xfrm>
            <a:off x="5559870" y="3921924"/>
            <a:ext cx="34128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D2533C"/>
                </a:solidFill>
              </a:rPr>
              <a:t>Morfar (baggrund):</a:t>
            </a:r>
          </a:p>
          <a:p>
            <a:r>
              <a:rPr lang="da-DK" dirty="0" smtClean="0">
                <a:solidFill>
                  <a:srgbClr val="D2533C"/>
                </a:solidFill>
              </a:rPr>
              <a:t>- ~97% fra Lolland</a:t>
            </a:r>
          </a:p>
          <a:p>
            <a:r>
              <a:rPr lang="da-DK" dirty="0" smtClean="0">
                <a:solidFill>
                  <a:srgbClr val="D2533C"/>
                </a:solidFill>
              </a:rPr>
              <a:t>- </a:t>
            </a:r>
            <a:r>
              <a:rPr lang="da-DK" dirty="0" err="1" smtClean="0">
                <a:solidFill>
                  <a:srgbClr val="D2533C"/>
                </a:solidFill>
              </a:rPr>
              <a:t>Tip-oldemor</a:t>
            </a:r>
            <a:r>
              <a:rPr lang="da-DK" dirty="0" smtClean="0">
                <a:solidFill>
                  <a:srgbClr val="D2533C"/>
                </a:solidFill>
              </a:rPr>
              <a:t>, søster</a:t>
            </a:r>
          </a:p>
          <a:p>
            <a:pPr marL="285750" indent="-285750">
              <a:buFontTx/>
              <a:buChar char="-"/>
            </a:pPr>
            <a:endParaRPr lang="da-DK" dirty="0">
              <a:solidFill>
                <a:srgbClr val="D2533C"/>
              </a:solidFill>
            </a:endParaRPr>
          </a:p>
          <a:p>
            <a:r>
              <a:rPr lang="da-DK" dirty="0" smtClean="0">
                <a:solidFill>
                  <a:srgbClr val="D2533C"/>
                </a:solidFill>
              </a:rPr>
              <a:t>Match (blå):</a:t>
            </a:r>
            <a:br>
              <a:rPr lang="da-DK" dirty="0" smtClean="0">
                <a:solidFill>
                  <a:srgbClr val="D2533C"/>
                </a:solidFill>
              </a:rPr>
            </a:br>
            <a:r>
              <a:rPr lang="da-DK" dirty="0" smtClean="0">
                <a:solidFill>
                  <a:srgbClr val="D2533C"/>
                </a:solidFill>
              </a:rPr>
              <a:t>- </a:t>
            </a:r>
            <a:r>
              <a:rPr lang="da-DK" dirty="0" err="1" smtClean="0">
                <a:solidFill>
                  <a:srgbClr val="D2533C"/>
                </a:solidFill>
              </a:rPr>
              <a:t>Tip-tip-oldemor</a:t>
            </a:r>
            <a:r>
              <a:rPr lang="da-DK" dirty="0" smtClean="0">
                <a:solidFill>
                  <a:srgbClr val="D2533C"/>
                </a:solidFill>
              </a:rPr>
              <a:t> fra Lolland</a:t>
            </a:r>
            <a:br>
              <a:rPr lang="da-DK" dirty="0" smtClean="0">
                <a:solidFill>
                  <a:srgbClr val="D2533C"/>
                </a:solidFill>
              </a:rPr>
            </a:br>
            <a:r>
              <a:rPr lang="da-DK" dirty="0" smtClean="0">
                <a:solidFill>
                  <a:srgbClr val="D2533C"/>
                </a:solidFill>
              </a:rPr>
              <a:t>- 4xtip-oldemor, søster </a:t>
            </a:r>
            <a:endParaRPr lang="da-DK" dirty="0">
              <a:solidFill>
                <a:srgbClr val="D2533C"/>
              </a:solidFill>
            </a:endParaRPr>
          </a:p>
        </p:txBody>
      </p:sp>
      <p:sp>
        <p:nvSpPr>
          <p:cNvPr id="9" name="Eksplosion 2 8"/>
          <p:cNvSpPr/>
          <p:nvPr/>
        </p:nvSpPr>
        <p:spPr>
          <a:xfrm>
            <a:off x="5358892" y="2088942"/>
            <a:ext cx="2883718" cy="1470617"/>
          </a:xfrm>
          <a:prstGeom prst="irregularSeal2">
            <a:avLst/>
          </a:prstGeom>
          <a:solidFill>
            <a:srgbClr val="FFFF99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1400" dirty="0" smtClean="0">
                <a:solidFill>
                  <a:srgbClr val="C00000"/>
                </a:solidFill>
              </a:rPr>
              <a:t>Morfars match!</a:t>
            </a:r>
            <a:endParaRPr lang="da-DK" sz="1400" dirty="0">
              <a:solidFill>
                <a:srgbClr val="C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Family Finder </a:t>
            </a:r>
            <a:r>
              <a:rPr lang="mr-IN" dirty="0" smtClean="0"/>
              <a:t>–</a:t>
            </a:r>
            <a:r>
              <a:rPr lang="da-DK" dirty="0" smtClean="0"/>
              <a:t> </a:t>
            </a:r>
            <a:r>
              <a:rPr lang="da-DK" dirty="0" smtClean="0"/>
              <a:t>Endnu et match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97672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Y-DNA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F</a:t>
            </a:r>
            <a:r>
              <a:rPr lang="da-DK" dirty="0" smtClean="0"/>
              <a:t>ortæller om </a:t>
            </a:r>
            <a:r>
              <a:rPr lang="da-DK" dirty="0"/>
              <a:t>den </a:t>
            </a:r>
            <a:r>
              <a:rPr lang="da-DK" dirty="0" smtClean="0"/>
              <a:t>direkte fædrene linje</a:t>
            </a:r>
          </a:p>
          <a:p>
            <a:endParaRPr lang="da-DK" dirty="0" smtClean="0"/>
          </a:p>
          <a:p>
            <a:r>
              <a:rPr lang="da-DK" dirty="0" smtClean="0"/>
              <a:t>Næsten uforandret gennem årtusinder</a:t>
            </a:r>
          </a:p>
          <a:p>
            <a:pPr lvl="1"/>
            <a:r>
              <a:rPr lang="da-DK" dirty="0" smtClean="0"/>
              <a:t>Der sker dog mutation ca. hvert 150. år</a:t>
            </a:r>
          </a:p>
          <a:p>
            <a:pPr lvl="1"/>
            <a:endParaRPr lang="da-DK" dirty="0" smtClean="0"/>
          </a:p>
          <a:p>
            <a:r>
              <a:rPr lang="da-DK" dirty="0" smtClean="0"/>
              <a:t>Menneskehedens stamtræ</a:t>
            </a:r>
          </a:p>
          <a:p>
            <a:pPr lvl="1"/>
            <a:r>
              <a:rPr lang="da-DK" dirty="0" smtClean="0"/>
              <a:t>Hver mutation er en ny gren - </a:t>
            </a:r>
            <a:r>
              <a:rPr lang="da-DK" dirty="0" err="1" smtClean="0">
                <a:solidFill>
                  <a:srgbClr val="FF0000"/>
                </a:solidFill>
              </a:rPr>
              <a:t>haplogruppe</a:t>
            </a:r>
            <a:endParaRPr lang="da-DK" dirty="0" smtClean="0">
              <a:solidFill>
                <a:srgbClr val="FF0000"/>
              </a:solidFill>
            </a:endParaRPr>
          </a:p>
          <a:p>
            <a:endParaRPr lang="da-DK" dirty="0" smtClean="0"/>
          </a:p>
          <a:p>
            <a:r>
              <a:rPr lang="da-DK" dirty="0" smtClean="0"/>
              <a:t>Matches er slægtninge i samme fædrene </a:t>
            </a:r>
            <a:r>
              <a:rPr lang="da-DK" dirty="0" err="1" smtClean="0"/>
              <a:t>linie</a:t>
            </a: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>– også tusindvis af år tilbage</a:t>
            </a:r>
          </a:p>
        </p:txBody>
      </p:sp>
      <p:pic>
        <p:nvPicPr>
          <p:cNvPr id="5" name="Billede 4" descr="Skærmbillede 2017-01-14 kl. 13.42.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783" y="292916"/>
            <a:ext cx="1979019" cy="129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99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Y-DNA lever livet farligt!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83" y="1665406"/>
            <a:ext cx="8574657" cy="2521441"/>
          </a:xfrm>
          <a:prstGeom prst="rect">
            <a:avLst/>
          </a:prstGeom>
        </p:spPr>
      </p:pic>
      <p:sp>
        <p:nvSpPr>
          <p:cNvPr id="5" name="Pladsholder til indhold 2"/>
          <p:cNvSpPr txBox="1">
            <a:spLocks/>
          </p:cNvSpPr>
          <p:nvPr/>
        </p:nvSpPr>
        <p:spPr>
          <a:xfrm>
            <a:off x="457200" y="4364965"/>
            <a:ext cx="8229600" cy="2002737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endParaRPr lang="da-DK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a-DK" dirty="0"/>
              <a:t>V</a:t>
            </a:r>
            <a:r>
              <a:rPr lang="da-DK" dirty="0" smtClean="0"/>
              <a:t>æsentligt færre personer man kan matche end ved </a:t>
            </a:r>
            <a:r>
              <a:rPr lang="da-DK" dirty="0" err="1" smtClean="0"/>
              <a:t>autosomalt</a:t>
            </a:r>
            <a:r>
              <a:rPr lang="da-DK" dirty="0" smtClean="0"/>
              <a:t> DNA (</a:t>
            </a:r>
            <a:r>
              <a:rPr lang="da-DK" dirty="0" err="1" smtClean="0"/>
              <a:t>FamilyFinder</a:t>
            </a:r>
            <a:r>
              <a:rPr lang="da-DK" dirty="0" smtClean="0"/>
              <a:t>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a-DK" dirty="0" smtClean="0"/>
              <a:t>Matches er oftest i forhistorisk tid</a:t>
            </a:r>
          </a:p>
        </p:txBody>
      </p:sp>
    </p:spTree>
    <p:extLst>
      <p:ext uri="{BB962C8B-B14F-4D97-AF65-F5344CB8AC3E}">
        <p14:creationId xmlns:p14="http://schemas.microsoft.com/office/powerpoint/2010/main" val="67108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SNP’ere</a:t>
            </a:r>
            <a:r>
              <a:rPr lang="da-DK" dirty="0" smtClean="0"/>
              <a:t> og </a:t>
            </a:r>
            <a:r>
              <a:rPr lang="da-DK" dirty="0" err="1" smtClean="0"/>
              <a:t>haplogrupper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39019"/>
            <a:ext cx="8229600" cy="513271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a-DK" dirty="0" smtClean="0"/>
              <a:t>Ca. hvert 150 år sker en mutation i </a:t>
            </a:r>
            <a:br>
              <a:rPr lang="da-DK" dirty="0" smtClean="0"/>
            </a:br>
            <a:r>
              <a:rPr lang="da-DK" dirty="0" smtClean="0"/>
              <a:t>Y-kromosomet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a-DK" dirty="0"/>
              <a:t>N</a:t>
            </a:r>
            <a:r>
              <a:rPr lang="da-DK" dirty="0" smtClean="0"/>
              <a:t>år den først er sket, arver </a:t>
            </a:r>
            <a:br>
              <a:rPr lang="da-DK" dirty="0" smtClean="0"/>
            </a:br>
            <a:r>
              <a:rPr lang="da-DK" b="1" i="1" dirty="0" smtClean="0"/>
              <a:t>alle</a:t>
            </a:r>
            <a:r>
              <a:rPr lang="da-DK" dirty="0" smtClean="0"/>
              <a:t> efterfølgende sønner mutationen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a-DK" dirty="0"/>
              <a:t>De mutationer, som mindst to mænd deler, </a:t>
            </a:r>
            <a:br>
              <a:rPr lang="da-DK" dirty="0"/>
            </a:br>
            <a:r>
              <a:rPr lang="da-DK" dirty="0"/>
              <a:t>kaldes for </a:t>
            </a:r>
            <a:r>
              <a:rPr lang="da-DK" dirty="0" err="1"/>
              <a:t>haplogrupper</a:t>
            </a:r>
            <a:endParaRPr lang="da-DK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a-DK" dirty="0" smtClean="0"/>
              <a:t>Hvis vi tester 3 mænd, og de har følgende mutationer: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da-DK" sz="1800" dirty="0" smtClean="0"/>
              <a:t>Mand 1 har mutation A</a:t>
            </a:r>
            <a:r>
              <a:rPr lang="da-DK" sz="1800" dirty="0"/>
              <a:t>, B, C og 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da-DK" sz="1800" dirty="0" smtClean="0"/>
              <a:t>Mand 2</a:t>
            </a:r>
            <a:r>
              <a:rPr lang="da-DK" sz="1800" dirty="0"/>
              <a:t> har mutation</a:t>
            </a:r>
            <a:r>
              <a:rPr lang="da-DK" sz="1800" dirty="0" smtClean="0"/>
              <a:t> </a:t>
            </a:r>
            <a:r>
              <a:rPr lang="da-DK" sz="1800" dirty="0"/>
              <a:t>C, E og F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da-DK" sz="1800" dirty="0" smtClean="0"/>
              <a:t>Mand 3 </a:t>
            </a:r>
            <a:r>
              <a:rPr lang="da-DK" sz="1800" dirty="0"/>
              <a:t>har mutation</a:t>
            </a:r>
            <a:r>
              <a:rPr lang="da-DK" sz="1800" dirty="0" smtClean="0"/>
              <a:t> </a:t>
            </a:r>
            <a:r>
              <a:rPr lang="da-DK" sz="1800" dirty="0"/>
              <a:t>B, C, D og </a:t>
            </a:r>
            <a:r>
              <a:rPr lang="da-DK" sz="1800" dirty="0" smtClean="0"/>
              <a:t>G</a:t>
            </a:r>
            <a:endParaRPr lang="da-DK" sz="1800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5" r="18057" b="55767"/>
          <a:stretch/>
        </p:blipFill>
        <p:spPr>
          <a:xfrm>
            <a:off x="6320999" y="1447799"/>
            <a:ext cx="2493034" cy="806538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5" t="57263" r="18057"/>
          <a:stretch/>
        </p:blipFill>
        <p:spPr>
          <a:xfrm>
            <a:off x="6320998" y="2254337"/>
            <a:ext cx="2493035" cy="779253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0" y="4946259"/>
            <a:ext cx="3679631" cy="162805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2872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Haplogrupper</a:t>
            </a:r>
            <a:r>
              <a:rPr lang="da-DK" dirty="0" smtClean="0"/>
              <a:t> i Danmark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14" y="3156858"/>
            <a:ext cx="8177842" cy="3269821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88" y="2072897"/>
            <a:ext cx="8706094" cy="78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5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Hvordan tester man sin Y-</a:t>
            </a:r>
            <a:r>
              <a:rPr lang="da-DK" dirty="0" err="1" smtClean="0"/>
              <a:t>haplogruppe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978068"/>
            <a:ext cx="8229600" cy="437356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da-DK" dirty="0" smtClean="0"/>
              <a:t>Y37 / Y67 / Y111 giver et sikkert bud på ens helt overordnede </a:t>
            </a:r>
            <a:r>
              <a:rPr lang="da-DK" dirty="0" err="1" smtClean="0"/>
              <a:t>haplogruppe</a:t>
            </a:r>
            <a:endParaRPr lang="da-DK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da-DK" dirty="0" smtClean="0"/>
              <a:t>SNP-</a:t>
            </a:r>
            <a:r>
              <a:rPr lang="da-DK" dirty="0" err="1" smtClean="0"/>
              <a:t>packs</a:t>
            </a:r>
            <a:r>
              <a:rPr lang="da-DK" dirty="0" smtClean="0"/>
              <a:t> giver en mere detaljeret </a:t>
            </a:r>
            <a:r>
              <a:rPr lang="da-DK" dirty="0" err="1" smtClean="0"/>
              <a:t>haplogruppe</a:t>
            </a:r>
            <a:endParaRPr lang="da-DK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da-DK" dirty="0" err="1" smtClean="0"/>
              <a:t>BigY</a:t>
            </a:r>
            <a:r>
              <a:rPr lang="da-DK" dirty="0" smtClean="0"/>
              <a:t> 700 giver ens mest detaljerede </a:t>
            </a:r>
            <a:r>
              <a:rPr lang="da-DK" dirty="0" err="1" smtClean="0"/>
              <a:t>haplogruppe</a:t>
            </a:r>
            <a:r>
              <a:rPr lang="da-DK" dirty="0"/>
              <a:t> 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- og er med til at opdage nye </a:t>
            </a:r>
            <a:r>
              <a:rPr lang="da-DK" dirty="0" err="1" smtClean="0"/>
              <a:t>haplogrupper</a:t>
            </a:r>
            <a:r>
              <a:rPr lang="da-DK" dirty="0" smtClean="0"/>
              <a:t>!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da-DK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da-DK" dirty="0" err="1" smtClean="0"/>
              <a:t>Yseq’s</a:t>
            </a:r>
            <a:r>
              <a:rPr lang="da-DK" dirty="0" smtClean="0"/>
              <a:t> ”Top-Level </a:t>
            </a:r>
            <a:r>
              <a:rPr lang="da-DK" dirty="0" err="1"/>
              <a:t>Orientation</a:t>
            </a:r>
            <a:r>
              <a:rPr lang="da-DK" dirty="0"/>
              <a:t> </a:t>
            </a:r>
            <a:r>
              <a:rPr lang="da-DK" dirty="0" smtClean="0"/>
              <a:t>Panel” giver også ens mest detaljerede </a:t>
            </a:r>
            <a:r>
              <a:rPr lang="da-DK" dirty="0" err="1" smtClean="0"/>
              <a:t>haplogruppe</a:t>
            </a:r>
            <a:endParaRPr lang="da-DK" dirty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da-DK" dirty="0"/>
              <a:t>M</a:t>
            </a:r>
            <a:r>
              <a:rPr lang="da-DK" dirty="0" smtClean="0"/>
              <a:t>en intet andet og ingen matches!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7245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Disposition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Introduktion</a:t>
            </a:r>
          </a:p>
          <a:p>
            <a:pPr lvl="1"/>
            <a:r>
              <a:rPr lang="da-DK" dirty="0" smtClean="0"/>
              <a:t>Hvad kan DNA bidrage med?</a:t>
            </a:r>
          </a:p>
          <a:p>
            <a:pPr lvl="1"/>
            <a:r>
              <a:rPr lang="da-DK" dirty="0" smtClean="0"/>
              <a:t>Den lille biologi-time</a:t>
            </a:r>
          </a:p>
          <a:p>
            <a:pPr lvl="1"/>
            <a:r>
              <a:rPr lang="da-DK" dirty="0" smtClean="0"/>
              <a:t>Test-firmaer</a:t>
            </a:r>
          </a:p>
          <a:p>
            <a:endParaRPr lang="da-DK" dirty="0" smtClean="0"/>
          </a:p>
          <a:p>
            <a:r>
              <a:rPr lang="da-DK" dirty="0" smtClean="0"/>
              <a:t>DNA-typer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Test-typer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Afrunding</a:t>
            </a:r>
          </a:p>
        </p:txBody>
      </p:sp>
    </p:spTree>
    <p:extLst>
      <p:ext uri="{BB962C8B-B14F-4D97-AF65-F5344CB8AC3E}">
        <p14:creationId xmlns:p14="http://schemas.microsoft.com/office/powerpoint/2010/main" val="4211794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" t="727" r="957" b="8258"/>
          <a:stretch/>
        </p:blipFill>
        <p:spPr>
          <a:xfrm>
            <a:off x="85025" y="88330"/>
            <a:ext cx="9005021" cy="6693470"/>
          </a:xfrm>
          <a:prstGeom prst="rect">
            <a:avLst/>
          </a:prstGeom>
        </p:spPr>
      </p:pic>
      <p:sp>
        <p:nvSpPr>
          <p:cNvPr id="24" name="Eksplosion 1 23"/>
          <p:cNvSpPr/>
          <p:nvPr/>
        </p:nvSpPr>
        <p:spPr>
          <a:xfrm>
            <a:off x="3693128" y="3092188"/>
            <a:ext cx="1309767" cy="668919"/>
          </a:xfrm>
          <a:prstGeom prst="irregularSeal1">
            <a:avLst/>
          </a:prstGeom>
          <a:solidFill>
            <a:srgbClr val="FFFF99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>
                <a:solidFill>
                  <a:srgbClr val="C00000"/>
                </a:solidFill>
              </a:rPr>
              <a:t>U106</a:t>
            </a:r>
            <a:endParaRPr lang="da-DK" sz="1400" dirty="0">
              <a:solidFill>
                <a:srgbClr val="C00000"/>
              </a:solidFill>
            </a:endParaRPr>
          </a:p>
        </p:txBody>
      </p:sp>
      <p:sp>
        <p:nvSpPr>
          <p:cNvPr id="14" name="Sky 13"/>
          <p:cNvSpPr/>
          <p:nvPr/>
        </p:nvSpPr>
        <p:spPr>
          <a:xfrm>
            <a:off x="3668372" y="2286441"/>
            <a:ext cx="1400175" cy="82997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smtClean="0">
                <a:solidFill>
                  <a:srgbClr val="333333"/>
                </a:solidFill>
              </a:rPr>
              <a:t>Danmark</a:t>
            </a:r>
          </a:p>
          <a:p>
            <a:pPr algn="ctr"/>
            <a:r>
              <a:rPr lang="da-DK" sz="1200" dirty="0" smtClean="0">
                <a:solidFill>
                  <a:srgbClr val="333333"/>
                </a:solidFill>
              </a:rPr>
              <a:t>1000? år siden</a:t>
            </a:r>
            <a:endParaRPr lang="da-DK" sz="1200" dirty="0">
              <a:solidFill>
                <a:srgbClr val="333333"/>
              </a:solidFill>
            </a:endParaRPr>
          </a:p>
        </p:txBody>
      </p:sp>
      <p:sp>
        <p:nvSpPr>
          <p:cNvPr id="15" name="Opadgående pil 14"/>
          <p:cNvSpPr/>
          <p:nvPr/>
        </p:nvSpPr>
        <p:spPr>
          <a:xfrm rot="7162773">
            <a:off x="3051781" y="1785752"/>
            <a:ext cx="596894" cy="11468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" name="Sky 11"/>
          <p:cNvSpPr/>
          <p:nvPr/>
        </p:nvSpPr>
        <p:spPr>
          <a:xfrm>
            <a:off x="1628775" y="1636794"/>
            <a:ext cx="1400175" cy="82997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smtClean="0">
                <a:solidFill>
                  <a:srgbClr val="333333"/>
                </a:solidFill>
              </a:rPr>
              <a:t>Skotsk</a:t>
            </a:r>
          </a:p>
          <a:p>
            <a:pPr algn="ctr"/>
            <a:r>
              <a:rPr lang="da-DK" sz="1200" dirty="0" smtClean="0">
                <a:solidFill>
                  <a:srgbClr val="333333"/>
                </a:solidFill>
              </a:rPr>
              <a:t>1500-1000 år siden</a:t>
            </a:r>
            <a:endParaRPr lang="da-DK" sz="1200" dirty="0">
              <a:solidFill>
                <a:srgbClr val="333333"/>
              </a:solidFill>
            </a:endParaRPr>
          </a:p>
        </p:txBody>
      </p:sp>
      <p:sp>
        <p:nvSpPr>
          <p:cNvPr id="13" name="Opadgående pil 12"/>
          <p:cNvSpPr/>
          <p:nvPr/>
        </p:nvSpPr>
        <p:spPr>
          <a:xfrm rot="19738174">
            <a:off x="2518947" y="2204363"/>
            <a:ext cx="596894" cy="18054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9" name="Sky 8"/>
          <p:cNvSpPr/>
          <p:nvPr/>
        </p:nvSpPr>
        <p:spPr>
          <a:xfrm>
            <a:off x="3028950" y="3579894"/>
            <a:ext cx="1400175" cy="82997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smtClean="0">
                <a:solidFill>
                  <a:srgbClr val="333333"/>
                </a:solidFill>
              </a:rPr>
              <a:t>Keltisk</a:t>
            </a:r>
          </a:p>
          <a:p>
            <a:pPr algn="ctr"/>
            <a:r>
              <a:rPr lang="da-DK" sz="1200" dirty="0" smtClean="0">
                <a:solidFill>
                  <a:srgbClr val="333333"/>
                </a:solidFill>
              </a:rPr>
              <a:t>3000-2000 år siden</a:t>
            </a:r>
            <a:endParaRPr lang="da-DK" sz="1200" dirty="0">
              <a:solidFill>
                <a:srgbClr val="333333"/>
              </a:solidFill>
            </a:endParaRPr>
          </a:p>
        </p:txBody>
      </p:sp>
      <p:sp>
        <p:nvSpPr>
          <p:cNvPr id="11" name="Opadgående pil 10"/>
          <p:cNvSpPr/>
          <p:nvPr/>
        </p:nvSpPr>
        <p:spPr>
          <a:xfrm rot="15501954">
            <a:off x="4971237" y="2687609"/>
            <a:ext cx="596894" cy="210889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Sky 7"/>
          <p:cNvSpPr/>
          <p:nvPr/>
        </p:nvSpPr>
        <p:spPr>
          <a:xfrm>
            <a:off x="6086475" y="2763551"/>
            <a:ext cx="2286000" cy="134302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>
                <a:solidFill>
                  <a:srgbClr val="333333"/>
                </a:solidFill>
              </a:rPr>
              <a:t>Yamnaya</a:t>
            </a:r>
            <a:endParaRPr lang="da-DK" dirty="0" smtClean="0">
              <a:solidFill>
                <a:srgbClr val="333333"/>
              </a:solidFill>
            </a:endParaRPr>
          </a:p>
          <a:p>
            <a:pPr algn="ctr"/>
            <a:r>
              <a:rPr lang="da-DK" dirty="0" smtClean="0">
                <a:solidFill>
                  <a:srgbClr val="333333"/>
                </a:solidFill>
              </a:rPr>
              <a:t>5500-4000 år siden</a:t>
            </a:r>
            <a:endParaRPr lang="da-DK" dirty="0">
              <a:solidFill>
                <a:srgbClr val="333333"/>
              </a:solidFill>
            </a:endParaRPr>
          </a:p>
        </p:txBody>
      </p:sp>
      <p:sp>
        <p:nvSpPr>
          <p:cNvPr id="7" name="Opadgående pil 6"/>
          <p:cNvSpPr/>
          <p:nvPr/>
        </p:nvSpPr>
        <p:spPr>
          <a:xfrm rot="19322786">
            <a:off x="8306208" y="3316108"/>
            <a:ext cx="596894" cy="9886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10" name="Opadgående pil 9"/>
          <p:cNvSpPr/>
          <p:nvPr/>
        </p:nvSpPr>
        <p:spPr>
          <a:xfrm rot="20949442">
            <a:off x="7191343" y="3806272"/>
            <a:ext cx="596894" cy="8814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17" name="Tekstboks 16"/>
          <p:cNvSpPr txBox="1"/>
          <p:nvPr/>
        </p:nvSpPr>
        <p:spPr>
          <a:xfrm>
            <a:off x="1462087" y="6327307"/>
            <a:ext cx="66591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dirty="0" err="1"/>
              <a:t>Haplogruppe</a:t>
            </a:r>
            <a:r>
              <a:rPr lang="da-DK" dirty="0"/>
              <a:t> </a:t>
            </a:r>
            <a:r>
              <a:rPr lang="pl-PL" dirty="0"/>
              <a:t>R &gt; M269 &gt; P312 &gt; U152 &gt; L2 &gt; Z367 &gt;</a:t>
            </a:r>
            <a:r>
              <a:rPr lang="da-DK" dirty="0"/>
              <a:t> </a:t>
            </a:r>
            <a:r>
              <a:rPr lang="pl-PL" dirty="0" smtClean="0"/>
              <a:t>BY3604</a:t>
            </a:r>
            <a:endParaRPr lang="da-DK" dirty="0"/>
          </a:p>
        </p:txBody>
      </p:sp>
      <p:sp>
        <p:nvSpPr>
          <p:cNvPr id="18" name="Eksplosion 1 17"/>
          <p:cNvSpPr/>
          <p:nvPr/>
        </p:nvSpPr>
        <p:spPr>
          <a:xfrm>
            <a:off x="7489790" y="2466770"/>
            <a:ext cx="1309767" cy="668919"/>
          </a:xfrm>
          <a:prstGeom prst="irregularSeal1">
            <a:avLst/>
          </a:prstGeom>
          <a:solidFill>
            <a:srgbClr val="FFFF99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>
                <a:solidFill>
                  <a:schemeClr val="tx2"/>
                </a:solidFill>
              </a:rPr>
              <a:t>M269</a:t>
            </a:r>
            <a:endParaRPr lang="da-DK" sz="1400" dirty="0">
              <a:solidFill>
                <a:schemeClr val="tx2"/>
              </a:solidFill>
            </a:endParaRPr>
          </a:p>
        </p:txBody>
      </p:sp>
      <p:sp>
        <p:nvSpPr>
          <p:cNvPr id="19" name="Eksplosion 1 18"/>
          <p:cNvSpPr/>
          <p:nvPr/>
        </p:nvSpPr>
        <p:spPr>
          <a:xfrm>
            <a:off x="3119358" y="4247015"/>
            <a:ext cx="1309767" cy="668919"/>
          </a:xfrm>
          <a:prstGeom prst="irregularSeal1">
            <a:avLst/>
          </a:prstGeom>
          <a:solidFill>
            <a:srgbClr val="FFFF99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>
                <a:solidFill>
                  <a:schemeClr val="tx2"/>
                </a:solidFill>
              </a:rPr>
              <a:t>U152</a:t>
            </a:r>
            <a:endParaRPr lang="da-DK" sz="1400" dirty="0">
              <a:solidFill>
                <a:schemeClr val="tx2"/>
              </a:solidFill>
            </a:endParaRPr>
          </a:p>
        </p:txBody>
      </p:sp>
      <p:sp>
        <p:nvSpPr>
          <p:cNvPr id="20" name="Eksplosion 1 19"/>
          <p:cNvSpPr/>
          <p:nvPr/>
        </p:nvSpPr>
        <p:spPr>
          <a:xfrm>
            <a:off x="2002361" y="3994880"/>
            <a:ext cx="1309767" cy="668919"/>
          </a:xfrm>
          <a:prstGeom prst="irregularSeal1">
            <a:avLst/>
          </a:prstGeom>
          <a:solidFill>
            <a:srgbClr val="FFFF99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>
                <a:solidFill>
                  <a:schemeClr val="tx2"/>
                </a:solidFill>
              </a:rPr>
              <a:t>L2</a:t>
            </a:r>
            <a:endParaRPr lang="da-DK" sz="1400" dirty="0">
              <a:solidFill>
                <a:schemeClr val="tx2"/>
              </a:solidFill>
            </a:endParaRPr>
          </a:p>
        </p:txBody>
      </p:sp>
      <p:sp>
        <p:nvSpPr>
          <p:cNvPr id="21" name="Eksplosion 1 20"/>
          <p:cNvSpPr/>
          <p:nvPr/>
        </p:nvSpPr>
        <p:spPr>
          <a:xfrm>
            <a:off x="674871" y="1483332"/>
            <a:ext cx="1309767" cy="668919"/>
          </a:xfrm>
          <a:prstGeom prst="irregularSeal1">
            <a:avLst/>
          </a:prstGeom>
          <a:solidFill>
            <a:srgbClr val="FFFF99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>
                <a:solidFill>
                  <a:schemeClr val="tx2"/>
                </a:solidFill>
              </a:rPr>
              <a:t>Z367</a:t>
            </a:r>
            <a:endParaRPr lang="da-DK" sz="1400" dirty="0">
              <a:solidFill>
                <a:schemeClr val="tx2"/>
              </a:solidFill>
            </a:endParaRPr>
          </a:p>
        </p:txBody>
      </p:sp>
      <p:sp>
        <p:nvSpPr>
          <p:cNvPr id="22" name="Eksplosion 1 21"/>
          <p:cNvSpPr/>
          <p:nvPr/>
        </p:nvSpPr>
        <p:spPr>
          <a:xfrm>
            <a:off x="2866946" y="1845242"/>
            <a:ext cx="1309767" cy="668919"/>
          </a:xfrm>
          <a:prstGeom prst="irregularSeal1">
            <a:avLst/>
          </a:prstGeom>
          <a:solidFill>
            <a:srgbClr val="FFFF99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smtClean="0">
                <a:solidFill>
                  <a:schemeClr val="tx2"/>
                </a:solidFill>
              </a:rPr>
              <a:t>BY3604</a:t>
            </a:r>
            <a:endParaRPr lang="da-DK" sz="1200" dirty="0">
              <a:solidFill>
                <a:schemeClr val="tx2"/>
              </a:solidFill>
            </a:endParaRPr>
          </a:p>
        </p:txBody>
      </p:sp>
      <p:sp>
        <p:nvSpPr>
          <p:cNvPr id="23" name="Eksplosion 1 22"/>
          <p:cNvSpPr/>
          <p:nvPr/>
        </p:nvSpPr>
        <p:spPr>
          <a:xfrm>
            <a:off x="4136800" y="3912555"/>
            <a:ext cx="1309767" cy="668919"/>
          </a:xfrm>
          <a:prstGeom prst="irregularSeal1">
            <a:avLst/>
          </a:prstGeom>
          <a:solidFill>
            <a:srgbClr val="FFFF99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>
                <a:solidFill>
                  <a:schemeClr val="tx2"/>
                </a:solidFill>
              </a:rPr>
              <a:t>P312</a:t>
            </a:r>
            <a:endParaRPr lang="da-DK" sz="1400" dirty="0">
              <a:solidFill>
                <a:schemeClr val="tx2"/>
              </a:solidFill>
            </a:endParaRPr>
          </a:p>
        </p:txBody>
      </p:sp>
      <p:sp>
        <p:nvSpPr>
          <p:cNvPr id="25" name="Titel 1"/>
          <p:cNvSpPr txBox="1">
            <a:spLocks/>
          </p:cNvSpPr>
          <p:nvPr/>
        </p:nvSpPr>
        <p:spPr>
          <a:xfrm>
            <a:off x="426128" y="242813"/>
            <a:ext cx="7152119" cy="65634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/>
              <a:t>Y-DNA </a:t>
            </a:r>
            <a:r>
              <a:rPr lang="mr-IN" dirty="0" smtClean="0"/>
              <a:t>–</a:t>
            </a:r>
            <a:r>
              <a:rPr lang="da-DK" dirty="0" smtClean="0"/>
              <a:t> eksempel 1</a:t>
            </a:r>
            <a:endParaRPr lang="da-DK" dirty="0"/>
          </a:p>
        </p:txBody>
      </p:sp>
      <p:pic>
        <p:nvPicPr>
          <p:cNvPr id="26" name="Billede 25" descr="Skærmbillede 2017-01-14 kl. 13.42.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013" y="242813"/>
            <a:ext cx="1979019" cy="129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38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2" grpId="0" animBg="1"/>
      <p:bldP spid="13" grpId="0" animBg="1"/>
      <p:bldP spid="9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Y-</a:t>
            </a:r>
            <a:r>
              <a:rPr lang="da-DK" dirty="0"/>
              <a:t>DNA </a:t>
            </a:r>
            <a:r>
              <a:rPr lang="mr-IN" dirty="0"/>
              <a:t>–</a:t>
            </a:r>
            <a:r>
              <a:rPr lang="da-DK" dirty="0"/>
              <a:t> </a:t>
            </a:r>
            <a:r>
              <a:rPr lang="da-DK" dirty="0" smtClean="0"/>
              <a:t>eksempel 2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Carl Olofsson (~1687</a:t>
            </a:r>
            <a:r>
              <a:rPr lang="mr-IN" dirty="0" smtClean="0"/>
              <a:t>–</a:t>
            </a:r>
            <a:r>
              <a:rPr lang="da-DK" dirty="0" smtClean="0"/>
              <a:t>1758), Blekinge, Sverige</a:t>
            </a:r>
          </a:p>
          <a:p>
            <a:endParaRPr lang="da-DK" dirty="0"/>
          </a:p>
          <a:p>
            <a:r>
              <a:rPr lang="da-DK" dirty="0" smtClean="0"/>
              <a:t>I1: </a:t>
            </a:r>
            <a:r>
              <a:rPr lang="da-DK" dirty="0"/>
              <a:t>J</a:t>
            </a:r>
            <a:r>
              <a:rPr lang="da-DK" dirty="0" smtClean="0"/>
              <a:t>ægere</a:t>
            </a:r>
            <a:r>
              <a:rPr lang="da-DK" dirty="0"/>
              <a:t>-samlere fra </a:t>
            </a:r>
            <a:r>
              <a:rPr lang="da-DK" dirty="0" smtClean="0"/>
              <a:t>stenalderen</a:t>
            </a:r>
          </a:p>
          <a:p>
            <a:endParaRPr lang="da-DK" dirty="0" smtClean="0"/>
          </a:p>
          <a:p>
            <a:pPr lvl="1"/>
            <a:r>
              <a:rPr lang="da-DK" sz="2400" dirty="0" smtClean="0"/>
              <a:t>M227, fælles ane 2800 år siden</a:t>
            </a:r>
            <a:br>
              <a:rPr lang="da-DK" sz="2400" dirty="0" smtClean="0"/>
            </a:br>
            <a:r>
              <a:rPr lang="da-DK" sz="2400" dirty="0" smtClean="0"/>
              <a:t>(Østersø-området/Centraleuropa, spredt)</a:t>
            </a:r>
          </a:p>
          <a:p>
            <a:pPr lvl="2"/>
            <a:r>
              <a:rPr lang="da-DK" sz="2400" dirty="0" smtClean="0"/>
              <a:t>Y7925, fælles ane 2700 år siden</a:t>
            </a:r>
            <a:br>
              <a:rPr lang="da-DK" sz="2400" dirty="0" smtClean="0"/>
            </a:br>
            <a:r>
              <a:rPr lang="da-DK" sz="2400" dirty="0" smtClean="0"/>
              <a:t>(Spredt, Jerusalem)</a:t>
            </a:r>
          </a:p>
          <a:p>
            <a:pPr lvl="3"/>
            <a:r>
              <a:rPr lang="da-DK" sz="2200" dirty="0" smtClean="0"/>
              <a:t>BY49863, fælles ane for 1400 år siden</a:t>
            </a:r>
            <a:r>
              <a:rPr lang="da-DK" sz="2200" dirty="0"/>
              <a:t/>
            </a:r>
            <a:br>
              <a:rPr lang="da-DK" sz="2200" dirty="0"/>
            </a:br>
            <a:r>
              <a:rPr lang="da-DK" sz="2200" dirty="0" smtClean="0"/>
              <a:t>(Blekinge!)</a:t>
            </a:r>
          </a:p>
        </p:txBody>
      </p:sp>
      <p:pic>
        <p:nvPicPr>
          <p:cNvPr id="4" name="Billede 3" descr="Skærmbillede 2017-01-14 kl. 13.42.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783" y="292916"/>
            <a:ext cx="1979019" cy="1290429"/>
          </a:xfrm>
          <a:prstGeom prst="rect">
            <a:avLst/>
          </a:prstGeom>
        </p:spPr>
      </p:pic>
      <p:pic>
        <p:nvPicPr>
          <p:cNvPr id="5" name="Billede 4" descr="Skærmbillede 2019-10-25 kl. 23.09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00" y="2366858"/>
            <a:ext cx="1549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57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Y-</a:t>
            </a:r>
            <a:r>
              <a:rPr lang="da-DK" dirty="0"/>
              <a:t>DNA </a:t>
            </a:r>
            <a:r>
              <a:rPr lang="mr-IN" dirty="0"/>
              <a:t>–</a:t>
            </a:r>
            <a:r>
              <a:rPr lang="da-DK" dirty="0"/>
              <a:t> </a:t>
            </a:r>
            <a:r>
              <a:rPr lang="da-DK" dirty="0" smtClean="0"/>
              <a:t>eksempel 3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Anders Knudsen (~1738</a:t>
            </a:r>
            <a:r>
              <a:rPr lang="mr-IN" dirty="0" smtClean="0"/>
              <a:t>–</a:t>
            </a:r>
            <a:r>
              <a:rPr lang="da-DK" dirty="0" smtClean="0"/>
              <a:t>1800), </a:t>
            </a:r>
            <a:r>
              <a:rPr lang="da-DK" dirty="0" err="1" smtClean="0"/>
              <a:t>Keldernæs</a:t>
            </a:r>
            <a:r>
              <a:rPr lang="da-DK" dirty="0" smtClean="0"/>
              <a:t>, Lolland</a:t>
            </a:r>
          </a:p>
          <a:p>
            <a:endParaRPr lang="da-DK" dirty="0"/>
          </a:p>
          <a:p>
            <a:r>
              <a:rPr lang="da-DK" dirty="0" smtClean="0"/>
              <a:t>R1a:</a:t>
            </a:r>
            <a:br>
              <a:rPr lang="da-DK" dirty="0" smtClean="0"/>
            </a:br>
            <a:r>
              <a:rPr lang="da-DK" dirty="0" smtClean="0"/>
              <a:t>Hyrder fra østlige stepper for 4-5000 år siden</a:t>
            </a:r>
          </a:p>
          <a:p>
            <a:endParaRPr lang="da-DK" dirty="0" smtClean="0"/>
          </a:p>
          <a:p>
            <a:pPr lvl="1"/>
            <a:r>
              <a:rPr lang="da-DK" sz="2400" dirty="0" smtClean="0"/>
              <a:t>L1029, fælles ane 2100 år siden</a:t>
            </a:r>
            <a:br>
              <a:rPr lang="da-DK" sz="2400" dirty="0" smtClean="0"/>
            </a:br>
            <a:r>
              <a:rPr lang="da-DK" sz="2400" dirty="0" smtClean="0"/>
              <a:t>(slaviske områder)</a:t>
            </a:r>
          </a:p>
          <a:p>
            <a:pPr lvl="2"/>
            <a:r>
              <a:rPr lang="da-DK" sz="2400" dirty="0" smtClean="0"/>
              <a:t>YP4289, fælles ane 1400 år siden</a:t>
            </a:r>
            <a:br>
              <a:rPr lang="da-DK" sz="2400" dirty="0" smtClean="0"/>
            </a:br>
            <a:r>
              <a:rPr lang="da-DK" sz="2400" dirty="0" smtClean="0"/>
              <a:t>(én tjekke </a:t>
            </a:r>
            <a:r>
              <a:rPr lang="mr-IN" sz="2400" dirty="0" smtClean="0"/>
              <a:t>–</a:t>
            </a:r>
            <a:r>
              <a:rPr lang="da-DK" sz="2400" dirty="0" smtClean="0"/>
              <a:t> vendisk forbindelse?)</a:t>
            </a:r>
          </a:p>
        </p:txBody>
      </p:sp>
      <p:pic>
        <p:nvPicPr>
          <p:cNvPr id="4" name="Billede 3" descr="Skærmbillede 2017-01-14 kl. 13.42.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783" y="292916"/>
            <a:ext cx="1979019" cy="1290429"/>
          </a:xfrm>
          <a:prstGeom prst="rect">
            <a:avLst/>
          </a:prstGeom>
        </p:spPr>
      </p:pic>
      <p:pic>
        <p:nvPicPr>
          <p:cNvPr id="6" name="Billede 5" descr="Skærmbillede 2019-10-25 kl. 23.38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00" y="3620223"/>
            <a:ext cx="1549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mtDNA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Fortæller </a:t>
            </a:r>
            <a:r>
              <a:rPr lang="da-DK" dirty="0" smtClean="0"/>
              <a:t>om </a:t>
            </a:r>
            <a:r>
              <a:rPr lang="da-DK" dirty="0"/>
              <a:t>den </a:t>
            </a:r>
            <a:r>
              <a:rPr lang="da-DK" dirty="0" smtClean="0"/>
              <a:t>direkte mødrene </a:t>
            </a:r>
            <a:r>
              <a:rPr lang="da-DK" dirty="0" err="1" smtClean="0"/>
              <a:t>linie</a:t>
            </a:r>
            <a:endParaRPr lang="da-DK" dirty="0" smtClean="0"/>
          </a:p>
          <a:p>
            <a:pPr lvl="1"/>
            <a:r>
              <a:rPr lang="da-DK" dirty="0" smtClean="0"/>
              <a:t>Men kan både tages af mænd og kvinder</a:t>
            </a:r>
            <a:endParaRPr lang="da-DK" dirty="0"/>
          </a:p>
          <a:p>
            <a:endParaRPr lang="da-DK" dirty="0" smtClean="0"/>
          </a:p>
          <a:p>
            <a:r>
              <a:rPr lang="da-DK" dirty="0" smtClean="0"/>
              <a:t>Næsten </a:t>
            </a:r>
            <a:r>
              <a:rPr lang="da-DK" dirty="0"/>
              <a:t>uforandret gennem årtusinder</a:t>
            </a:r>
          </a:p>
          <a:p>
            <a:pPr lvl="1"/>
            <a:r>
              <a:rPr lang="da-DK" dirty="0"/>
              <a:t>Dog mutation ca. hvert </a:t>
            </a:r>
            <a:r>
              <a:rPr lang="da-DK" dirty="0" smtClean="0"/>
              <a:t>1000. år ???</a:t>
            </a:r>
            <a:endParaRPr lang="da-DK" dirty="0"/>
          </a:p>
          <a:p>
            <a:pPr lvl="1"/>
            <a:r>
              <a:rPr lang="da-DK" dirty="0" smtClean="0"/>
              <a:t>Lavere </a:t>
            </a:r>
            <a:r>
              <a:rPr lang="da-DK" dirty="0"/>
              <a:t>opløsning end Y-</a:t>
            </a:r>
            <a:r>
              <a:rPr lang="da-DK" dirty="0" smtClean="0"/>
              <a:t>DNA</a:t>
            </a:r>
          </a:p>
          <a:p>
            <a:pPr lvl="1"/>
            <a:endParaRPr lang="da-DK" dirty="0"/>
          </a:p>
          <a:p>
            <a:r>
              <a:rPr lang="da-DK" dirty="0"/>
              <a:t>Menneskehedens stamtræ</a:t>
            </a:r>
          </a:p>
          <a:p>
            <a:pPr lvl="1"/>
            <a:r>
              <a:rPr lang="da-DK" dirty="0"/>
              <a:t>Hver mutation er en ny gren - </a:t>
            </a:r>
            <a:r>
              <a:rPr lang="da-DK" dirty="0" err="1">
                <a:solidFill>
                  <a:srgbClr val="FF0000"/>
                </a:solidFill>
              </a:rPr>
              <a:t>haplogruppe</a:t>
            </a:r>
            <a:endParaRPr lang="da-DK" dirty="0">
              <a:solidFill>
                <a:srgbClr val="FF0000"/>
              </a:solidFill>
            </a:endParaRPr>
          </a:p>
          <a:p>
            <a:endParaRPr lang="da-DK" dirty="0" smtClean="0"/>
          </a:p>
          <a:p>
            <a:r>
              <a:rPr lang="da-DK" dirty="0" smtClean="0"/>
              <a:t>Matches </a:t>
            </a:r>
            <a:r>
              <a:rPr lang="da-DK" dirty="0"/>
              <a:t>er slægtninge i samme </a:t>
            </a:r>
            <a:r>
              <a:rPr lang="da-DK" dirty="0" smtClean="0"/>
              <a:t>mødrene </a:t>
            </a:r>
            <a:r>
              <a:rPr lang="da-DK" dirty="0" err="1" smtClean="0"/>
              <a:t>linie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– også tusindvis af år tilbage</a:t>
            </a:r>
          </a:p>
        </p:txBody>
      </p:sp>
      <p:pic>
        <p:nvPicPr>
          <p:cNvPr id="4" name="Billede 3" descr="Skærmbillede 2017-01-14 kl. 13.45.1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28" y="292916"/>
            <a:ext cx="1933117" cy="128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2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" t="727" r="957" b="8258"/>
          <a:stretch/>
        </p:blipFill>
        <p:spPr>
          <a:xfrm>
            <a:off x="85025" y="88330"/>
            <a:ext cx="9005021" cy="6693470"/>
          </a:xfrm>
          <a:prstGeom prst="rect">
            <a:avLst/>
          </a:prstGeom>
        </p:spPr>
      </p:pic>
      <p:sp>
        <p:nvSpPr>
          <p:cNvPr id="14" name="Sky 13"/>
          <p:cNvSpPr/>
          <p:nvPr/>
        </p:nvSpPr>
        <p:spPr>
          <a:xfrm>
            <a:off x="2451101" y="4705286"/>
            <a:ext cx="2139324" cy="107154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smtClean="0">
                <a:solidFill>
                  <a:srgbClr val="333333"/>
                </a:solidFill>
              </a:rPr>
              <a:t>Bønder</a:t>
            </a:r>
          </a:p>
          <a:p>
            <a:pPr algn="ctr"/>
            <a:r>
              <a:rPr lang="da-DK" sz="1200" dirty="0" smtClean="0">
                <a:solidFill>
                  <a:srgbClr val="333333"/>
                </a:solidFill>
              </a:rPr>
              <a:t>7000-8000 år siden</a:t>
            </a:r>
            <a:endParaRPr lang="da-DK" sz="1200" dirty="0">
              <a:solidFill>
                <a:srgbClr val="333333"/>
              </a:solidFill>
            </a:endParaRPr>
          </a:p>
        </p:txBody>
      </p:sp>
      <p:sp>
        <p:nvSpPr>
          <p:cNvPr id="12" name="Sky 11"/>
          <p:cNvSpPr/>
          <p:nvPr/>
        </p:nvSpPr>
        <p:spPr>
          <a:xfrm>
            <a:off x="6725097" y="2463015"/>
            <a:ext cx="2130425" cy="105028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smtClean="0">
                <a:solidFill>
                  <a:srgbClr val="333333"/>
                </a:solidFill>
              </a:rPr>
              <a:t>Jæger-samlere</a:t>
            </a:r>
          </a:p>
          <a:p>
            <a:pPr algn="ctr"/>
            <a:r>
              <a:rPr lang="da-DK" sz="1200" dirty="0" smtClean="0">
                <a:solidFill>
                  <a:srgbClr val="333333"/>
                </a:solidFill>
              </a:rPr>
              <a:t>45000? år siden</a:t>
            </a:r>
          </a:p>
        </p:txBody>
      </p:sp>
      <p:sp>
        <p:nvSpPr>
          <p:cNvPr id="7" name="Opadgående pil 6"/>
          <p:cNvSpPr/>
          <p:nvPr/>
        </p:nvSpPr>
        <p:spPr>
          <a:xfrm rot="16924544">
            <a:off x="5382305" y="2300391"/>
            <a:ext cx="479564" cy="18250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10" name="Opadgående pil 9"/>
          <p:cNvSpPr/>
          <p:nvPr/>
        </p:nvSpPr>
        <p:spPr>
          <a:xfrm rot="18987265">
            <a:off x="4396910" y="3433718"/>
            <a:ext cx="513588" cy="186422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17" name="Tekstboks 16"/>
          <p:cNvSpPr txBox="1"/>
          <p:nvPr/>
        </p:nvSpPr>
        <p:spPr>
          <a:xfrm>
            <a:off x="695828" y="856314"/>
            <a:ext cx="23633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dirty="0" err="1" smtClean="0"/>
              <a:t>mtDNA</a:t>
            </a:r>
            <a:r>
              <a:rPr lang="da-DK" dirty="0"/>
              <a:t> </a:t>
            </a:r>
            <a:r>
              <a:rPr lang="mr-IN" dirty="0" smtClean="0"/>
              <a:t>–</a:t>
            </a:r>
            <a:r>
              <a:rPr lang="da-DK" dirty="0" smtClean="0"/>
              <a:t> </a:t>
            </a:r>
            <a:r>
              <a:rPr lang="da-DK" dirty="0"/>
              <a:t>e</a:t>
            </a:r>
            <a:r>
              <a:rPr lang="da-DK" dirty="0" smtClean="0"/>
              <a:t>ksempler</a:t>
            </a:r>
            <a:endParaRPr lang="da-DK" dirty="0"/>
          </a:p>
        </p:txBody>
      </p:sp>
      <p:sp>
        <p:nvSpPr>
          <p:cNvPr id="27" name="Opadgående pil 6"/>
          <p:cNvSpPr/>
          <p:nvPr/>
        </p:nvSpPr>
        <p:spPr>
          <a:xfrm rot="19335203">
            <a:off x="7315096" y="3434177"/>
            <a:ext cx="550549" cy="16139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?</a:t>
            </a:r>
            <a:endParaRPr lang="da-DK" dirty="0"/>
          </a:p>
        </p:txBody>
      </p:sp>
      <p:pic>
        <p:nvPicPr>
          <p:cNvPr id="2" name="Billede 1" descr="Skærmbillede 2019-10-25 kl. 23.40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777" y="1032576"/>
            <a:ext cx="1549400" cy="1422400"/>
          </a:xfrm>
          <a:prstGeom prst="rect">
            <a:avLst/>
          </a:prstGeom>
        </p:spPr>
      </p:pic>
      <p:pic>
        <p:nvPicPr>
          <p:cNvPr id="3" name="Billede 2" descr="Skærmbillede 2019-10-25 kl. 23.41.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474" y="3068743"/>
            <a:ext cx="1549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52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7155772" cy="1039427"/>
          </a:xfrm>
        </p:spPr>
        <p:txBody>
          <a:bodyPr>
            <a:normAutofit/>
          </a:bodyPr>
          <a:lstStyle/>
          <a:p>
            <a:r>
              <a:rPr lang="da-DK" dirty="0" err="1" smtClean="0"/>
              <a:t>mtDNA</a:t>
            </a:r>
            <a:r>
              <a:rPr lang="da-DK" dirty="0" smtClean="0"/>
              <a:t> – eksempel</a:t>
            </a:r>
            <a:endParaRPr lang="da-DK" dirty="0"/>
          </a:p>
        </p:txBody>
      </p:sp>
      <p:pic>
        <p:nvPicPr>
          <p:cNvPr id="7" name="Pladsholder til indhold 6" descr="Skærmbillede 2019-03-24 kl. 21.53.4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4" b="4874"/>
          <a:stretch>
            <a:fillRect/>
          </a:stretch>
        </p:blipFill>
        <p:spPr>
          <a:xfrm>
            <a:off x="768614" y="2774116"/>
            <a:ext cx="5959146" cy="3352047"/>
          </a:xfrm>
        </p:spPr>
      </p:pic>
      <p:pic>
        <p:nvPicPr>
          <p:cNvPr id="4" name="Billede 3" descr="Skærmbillede 2017-01-14 kl. 13.45.15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28" y="292916"/>
            <a:ext cx="1933117" cy="1288744"/>
          </a:xfrm>
          <a:prstGeom prst="rect">
            <a:avLst/>
          </a:prstGeom>
        </p:spPr>
      </p:pic>
      <p:sp>
        <p:nvSpPr>
          <p:cNvPr id="9" name="Tekstfelt 8"/>
          <p:cNvSpPr txBox="1"/>
          <p:nvPr/>
        </p:nvSpPr>
        <p:spPr>
          <a:xfrm>
            <a:off x="768614" y="1796489"/>
            <a:ext cx="7619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dirty="0" smtClean="0"/>
              <a:t>Uventet </a:t>
            </a:r>
            <a:r>
              <a:rPr lang="da-DK" sz="2200" dirty="0" err="1" smtClean="0"/>
              <a:t>haplogruppe</a:t>
            </a:r>
            <a:r>
              <a:rPr lang="da-DK" sz="2200" dirty="0" smtClean="0"/>
              <a:t>, der består af 5-7 personer!</a:t>
            </a:r>
          </a:p>
          <a:p>
            <a:r>
              <a:rPr lang="da-DK" sz="2200" dirty="0" smtClean="0"/>
              <a:t>Danske linjer tilbage til 1700-tallet?</a:t>
            </a:r>
            <a:endParaRPr lang="da-DK" sz="2200" dirty="0"/>
          </a:p>
        </p:txBody>
      </p:sp>
      <p:sp>
        <p:nvSpPr>
          <p:cNvPr id="11" name="Tekstfelt 10"/>
          <p:cNvSpPr txBox="1"/>
          <p:nvPr/>
        </p:nvSpPr>
        <p:spPr>
          <a:xfrm>
            <a:off x="7155820" y="2774116"/>
            <a:ext cx="852159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sz="8800" dirty="0" smtClean="0">
                <a:solidFill>
                  <a:srgbClr val="008000"/>
                </a:solidFill>
                <a:latin typeface="Futura"/>
                <a:cs typeface="Futura"/>
              </a:rPr>
              <a:t>?</a:t>
            </a:r>
            <a:endParaRPr lang="da-DK" sz="8800" dirty="0">
              <a:solidFill>
                <a:srgbClr val="008000"/>
              </a:solidFill>
              <a:latin typeface="Futura"/>
              <a:cs typeface="Futura"/>
            </a:endParaRPr>
          </a:p>
        </p:txBody>
      </p:sp>
      <p:pic>
        <p:nvPicPr>
          <p:cNvPr id="3" name="Billede 2" descr="Skærmbillede 2019-10-25 kl. 23.42.2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4703763"/>
            <a:ext cx="1549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4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Tests </a:t>
            </a:r>
            <a:r>
              <a:rPr lang="mr-IN" dirty="0" smtClean="0"/>
              <a:t>–</a:t>
            </a:r>
            <a:r>
              <a:rPr lang="da-DK" dirty="0" smtClean="0"/>
              <a:t> Hvordan?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883541"/>
            <a:ext cx="8229600" cy="4373563"/>
          </a:xfrm>
        </p:spPr>
        <p:txBody>
          <a:bodyPr>
            <a:normAutofit fontScale="92500" lnSpcReduction="20000"/>
          </a:bodyPr>
          <a:lstStyle/>
          <a:p>
            <a:r>
              <a:rPr lang="da-DK" dirty="0" smtClean="0"/>
              <a:t>Bestilles via internettet</a:t>
            </a:r>
          </a:p>
          <a:p>
            <a:r>
              <a:rPr lang="da-DK" dirty="0" smtClean="0"/>
              <a:t>Skrab dine kinder og send tilbage!</a:t>
            </a:r>
          </a:p>
          <a:p>
            <a:r>
              <a:rPr lang="da-DK" dirty="0" smtClean="0"/>
              <a:t>Ventetid</a:t>
            </a:r>
          </a:p>
          <a:p>
            <a:endParaRPr lang="da-DK" dirty="0"/>
          </a:p>
          <a:p>
            <a:r>
              <a:rPr lang="da-DK" dirty="0" smtClean="0"/>
              <a:t>Hvem skal testes?</a:t>
            </a:r>
          </a:p>
          <a:p>
            <a:endParaRPr lang="da-DK" dirty="0"/>
          </a:p>
          <a:p>
            <a:r>
              <a:rPr lang="da-DK" dirty="0" smtClean="0"/>
              <a:t>www.familytreedna.com</a:t>
            </a:r>
          </a:p>
          <a:p>
            <a:r>
              <a:rPr lang="da-DK" dirty="0" smtClean="0"/>
              <a:t>Family Finder:</a:t>
            </a:r>
          </a:p>
          <a:p>
            <a:pPr lvl="1"/>
            <a:r>
              <a:rPr lang="da-DK" dirty="0" smtClean="0"/>
              <a:t>Normal pris: 79$ + ekspedition 12,95$ (~590 kr.)</a:t>
            </a:r>
          </a:p>
          <a:p>
            <a:r>
              <a:rPr lang="da-DK" dirty="0" smtClean="0"/>
              <a:t>Intet </a:t>
            </a:r>
            <a:r>
              <a:rPr lang="da-DK" dirty="0" smtClean="0"/>
              <a:t>abonnement</a:t>
            </a:r>
          </a:p>
          <a:p>
            <a:endParaRPr lang="da-DK" dirty="0"/>
          </a:p>
          <a:p>
            <a:r>
              <a:rPr lang="da-DK" dirty="0" smtClean="0"/>
              <a:t>Overførsel til </a:t>
            </a:r>
            <a:r>
              <a:rPr lang="da-DK" dirty="0" err="1" smtClean="0"/>
              <a:t>MyHeritage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547906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F Slide_12_23_1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4" t="19429"/>
          <a:stretch/>
        </p:blipFill>
        <p:spPr bwMode="auto">
          <a:xfrm>
            <a:off x="3203848" y="548680"/>
            <a:ext cx="3023471" cy="184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lide5_12_21_1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" t="16033" r="35966"/>
          <a:stretch/>
        </p:blipFill>
        <p:spPr bwMode="auto">
          <a:xfrm>
            <a:off x="807366" y="3850231"/>
            <a:ext cx="2980057" cy="231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lide7_12_21_1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3" t="15372"/>
          <a:stretch/>
        </p:blipFill>
        <p:spPr bwMode="auto">
          <a:xfrm>
            <a:off x="5829325" y="3839168"/>
            <a:ext cx="2847131" cy="206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526846" y="3459915"/>
            <a:ext cx="3541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Y37, Y67, Y111 og </a:t>
            </a:r>
            <a:r>
              <a:rPr lang="da-DK" sz="2400" b="1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BigY</a:t>
            </a:r>
            <a:endParaRPr lang="da-DK" sz="24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554433" y="1239142"/>
            <a:ext cx="2183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Finder</a:t>
            </a:r>
            <a:endParaRPr lang="da-DK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370182" y="5877272"/>
            <a:ext cx="38544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Tester kun den direkte fædrene </a:t>
            </a:r>
            <a:r>
              <a:rPr lang="da-DK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linie</a:t>
            </a:r>
            <a:endParaRPr lang="da-DK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a-DK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Rækker tilbage til ”Adam”</a:t>
            </a:r>
            <a:br>
              <a:rPr lang="da-DK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kun tages af mænd</a:t>
            </a:r>
            <a:endParaRPr lang="da-DK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6609323" y="3429000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mtDNA</a:t>
            </a:r>
            <a:endParaRPr lang="da-DK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boks 10"/>
          <p:cNvSpPr txBox="1"/>
          <p:nvPr/>
        </p:nvSpPr>
        <p:spPr>
          <a:xfrm>
            <a:off x="5265068" y="5877272"/>
            <a:ext cx="39183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Tester kun den direkte mødrene </a:t>
            </a:r>
            <a:r>
              <a:rPr lang="da-DK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linie</a:t>
            </a:r>
            <a:endParaRPr lang="da-DK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a-DK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Rækker tilbage til ”Eva”</a:t>
            </a:r>
            <a:br>
              <a:rPr lang="da-DK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tages af alle</a:t>
            </a:r>
            <a:endParaRPr lang="da-DK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3346312" y="2348880"/>
            <a:ext cx="2879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Tester alle </a:t>
            </a:r>
            <a:r>
              <a:rPr lang="da-DK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slægtslinier</a:t>
            </a:r>
            <a:endParaRPr lang="da-DK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a-DK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Bedst til nære forbindelser</a:t>
            </a:r>
          </a:p>
          <a:p>
            <a:pPr algn="ctr"/>
            <a:r>
              <a:rPr lang="da-DK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tages af alle</a:t>
            </a:r>
            <a:endParaRPr lang="da-DK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ktangel 15"/>
          <p:cNvSpPr/>
          <p:nvPr/>
        </p:nvSpPr>
        <p:spPr>
          <a:xfrm rot="5400000">
            <a:off x="3035316" y="5035487"/>
            <a:ext cx="3501008" cy="14401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ktangel 16"/>
          <p:cNvSpPr/>
          <p:nvPr/>
        </p:nvSpPr>
        <p:spPr>
          <a:xfrm>
            <a:off x="0" y="3284984"/>
            <a:ext cx="9144000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6004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Tak!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For jeres tid</a:t>
            </a:r>
          </a:p>
          <a:p>
            <a:endParaRPr lang="da-DK" dirty="0"/>
          </a:p>
          <a:p>
            <a:r>
              <a:rPr lang="da-DK" dirty="0" smtClean="0"/>
              <a:t>www.dsgg.dk</a:t>
            </a:r>
          </a:p>
          <a:p>
            <a:endParaRPr lang="da-DK" dirty="0"/>
          </a:p>
          <a:p>
            <a:r>
              <a:rPr lang="da-DK" dirty="0" err="1" smtClean="0"/>
              <a:t>Facebook</a:t>
            </a:r>
            <a:r>
              <a:rPr lang="da-DK" dirty="0" smtClean="0"/>
              <a:t>:	DNA og slægtsforskning</a:t>
            </a:r>
            <a:br>
              <a:rPr lang="da-DK" dirty="0" smtClean="0"/>
            </a:br>
            <a:r>
              <a:rPr lang="da-DK" dirty="0" smtClean="0"/>
              <a:t>			DNA-slægtsforskning</a:t>
            </a:r>
          </a:p>
          <a:p>
            <a:endParaRPr lang="da-DK" dirty="0"/>
          </a:p>
          <a:p>
            <a:r>
              <a:rPr lang="da-DK" dirty="0" smtClean="0"/>
              <a:t>www.familytreedna.com</a:t>
            </a:r>
          </a:p>
          <a:p>
            <a:endParaRPr lang="da-DK" dirty="0" smtClean="0"/>
          </a:p>
          <a:p>
            <a:r>
              <a:rPr lang="da-DK" dirty="0" smtClean="0"/>
              <a:t>Spørg bare!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37242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kan DNA bidrage med?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dirty="0" smtClean="0"/>
              <a:t>Uvante ord</a:t>
            </a:r>
            <a:r>
              <a:rPr lang="mr-IN" dirty="0" smtClean="0"/>
              <a:t>…</a:t>
            </a:r>
            <a:endParaRPr lang="da-DK" dirty="0"/>
          </a:p>
        </p:txBody>
      </p:sp>
      <p:sp>
        <p:nvSpPr>
          <p:cNvPr id="8" name="Eksplosion 2 7"/>
          <p:cNvSpPr/>
          <p:nvPr/>
        </p:nvSpPr>
        <p:spPr>
          <a:xfrm>
            <a:off x="786977" y="1988847"/>
            <a:ext cx="2413845" cy="1083354"/>
          </a:xfrm>
          <a:prstGeom prst="irregularSeal2">
            <a:avLst/>
          </a:prstGeom>
          <a:solidFill>
            <a:srgbClr val="FFFF99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1400" dirty="0" err="1" smtClean="0">
                <a:solidFill>
                  <a:srgbClr val="C00000"/>
                </a:solidFill>
              </a:rPr>
              <a:t>Autosomal</a:t>
            </a:r>
            <a:endParaRPr lang="da-DK" sz="1400" dirty="0">
              <a:solidFill>
                <a:srgbClr val="C00000"/>
              </a:solidFill>
            </a:endParaRPr>
          </a:p>
        </p:txBody>
      </p:sp>
      <p:sp>
        <p:nvSpPr>
          <p:cNvPr id="9" name="Eksplosion 2 8"/>
          <p:cNvSpPr/>
          <p:nvPr/>
        </p:nvSpPr>
        <p:spPr>
          <a:xfrm>
            <a:off x="2613222" y="2830901"/>
            <a:ext cx="2946400" cy="1083354"/>
          </a:xfrm>
          <a:prstGeom prst="irregularSeal2">
            <a:avLst/>
          </a:prstGeom>
          <a:solidFill>
            <a:srgbClr val="FFFF99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1400" dirty="0" smtClean="0">
                <a:solidFill>
                  <a:srgbClr val="C00000"/>
                </a:solidFill>
              </a:rPr>
              <a:t>Triangulering</a:t>
            </a:r>
            <a:endParaRPr lang="da-DK" sz="1400" dirty="0">
              <a:solidFill>
                <a:srgbClr val="C00000"/>
              </a:solidFill>
            </a:endParaRPr>
          </a:p>
        </p:txBody>
      </p:sp>
      <p:sp>
        <p:nvSpPr>
          <p:cNvPr id="6" name="Pladsholder til indhold 2"/>
          <p:cNvSpPr txBox="1">
            <a:spLocks/>
          </p:cNvSpPr>
          <p:nvPr/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                        og forkortelser</a:t>
            </a:r>
            <a:r>
              <a:rPr lang="mr-IN" dirty="0" smtClean="0"/>
              <a:t>…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7" name="Eksplosion 2 6"/>
          <p:cNvSpPr/>
          <p:nvPr/>
        </p:nvSpPr>
        <p:spPr>
          <a:xfrm>
            <a:off x="4013200" y="4155555"/>
            <a:ext cx="1678703" cy="1083354"/>
          </a:xfrm>
          <a:prstGeom prst="irregularSeal2">
            <a:avLst/>
          </a:prstGeom>
          <a:solidFill>
            <a:srgbClr val="FFFF99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1400" dirty="0" smtClean="0">
                <a:solidFill>
                  <a:srgbClr val="C00000"/>
                </a:solidFill>
              </a:rPr>
              <a:t>HVR1</a:t>
            </a:r>
            <a:endParaRPr lang="da-DK" sz="1400" dirty="0">
              <a:solidFill>
                <a:srgbClr val="C00000"/>
              </a:solidFill>
            </a:endParaRPr>
          </a:p>
        </p:txBody>
      </p:sp>
      <p:sp>
        <p:nvSpPr>
          <p:cNvPr id="10" name="Eksplosion 2 9"/>
          <p:cNvSpPr/>
          <p:nvPr/>
        </p:nvSpPr>
        <p:spPr>
          <a:xfrm>
            <a:off x="6368627" y="3613878"/>
            <a:ext cx="1943945" cy="1083354"/>
          </a:xfrm>
          <a:prstGeom prst="irregularSeal2">
            <a:avLst/>
          </a:prstGeom>
          <a:solidFill>
            <a:srgbClr val="FFFF99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1400" dirty="0" smtClean="0">
                <a:solidFill>
                  <a:srgbClr val="C00000"/>
                </a:solidFill>
              </a:rPr>
              <a:t>U4a1a</a:t>
            </a:r>
            <a:endParaRPr lang="da-DK" sz="1400" dirty="0">
              <a:solidFill>
                <a:srgbClr val="C00000"/>
              </a:solidFill>
            </a:endParaRPr>
          </a:p>
        </p:txBody>
      </p:sp>
      <p:sp>
        <p:nvSpPr>
          <p:cNvPr id="11" name="Eksplosion 2 10"/>
          <p:cNvSpPr/>
          <p:nvPr/>
        </p:nvSpPr>
        <p:spPr>
          <a:xfrm>
            <a:off x="5396654" y="1988847"/>
            <a:ext cx="1943945" cy="1083354"/>
          </a:xfrm>
          <a:prstGeom prst="irregularSeal2">
            <a:avLst/>
          </a:prstGeom>
          <a:solidFill>
            <a:srgbClr val="FFFF99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1400" dirty="0" smtClean="0">
                <a:solidFill>
                  <a:srgbClr val="C00000"/>
                </a:solidFill>
              </a:rPr>
              <a:t>I-M253</a:t>
            </a:r>
            <a:endParaRPr lang="da-DK" sz="1400" dirty="0">
              <a:solidFill>
                <a:srgbClr val="C00000"/>
              </a:solidFill>
            </a:endParaRPr>
          </a:p>
        </p:txBody>
      </p:sp>
      <p:sp>
        <p:nvSpPr>
          <p:cNvPr id="12" name="Eksplosion 2 11"/>
          <p:cNvSpPr/>
          <p:nvPr/>
        </p:nvSpPr>
        <p:spPr>
          <a:xfrm>
            <a:off x="1204980" y="3914255"/>
            <a:ext cx="1611442" cy="1083354"/>
          </a:xfrm>
          <a:prstGeom prst="irregularSeal2">
            <a:avLst/>
          </a:prstGeom>
          <a:solidFill>
            <a:srgbClr val="FFFF99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1400" dirty="0" smtClean="0">
                <a:solidFill>
                  <a:srgbClr val="C00000"/>
                </a:solidFill>
              </a:rPr>
              <a:t>SNP</a:t>
            </a:r>
            <a:endParaRPr lang="da-DK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94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6" grpId="0"/>
      <p:bldP spid="7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Hvad kan </a:t>
            </a:r>
            <a:r>
              <a:rPr lang="da-DK" dirty="0" smtClean="0"/>
              <a:t>DNA bidrage </a:t>
            </a:r>
            <a:r>
              <a:rPr lang="da-DK" dirty="0"/>
              <a:t>med?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26128" y="1752600"/>
            <a:ext cx="8229600" cy="4836090"/>
          </a:xfrm>
        </p:spPr>
        <p:txBody>
          <a:bodyPr>
            <a:normAutofit fontScale="85000" lnSpcReduction="20000"/>
          </a:bodyPr>
          <a:lstStyle/>
          <a:p>
            <a:r>
              <a:rPr lang="da-DK" dirty="0" smtClean="0">
                <a:solidFill>
                  <a:srgbClr val="FF0000"/>
                </a:solidFill>
              </a:rPr>
              <a:t>Et supplement </a:t>
            </a:r>
            <a:r>
              <a:rPr lang="da-DK" dirty="0">
                <a:solidFill>
                  <a:srgbClr val="FF0000"/>
                </a:solidFill>
              </a:rPr>
              <a:t>til traditionel slægtsforskning</a:t>
            </a:r>
            <a:r>
              <a:rPr lang="da-DK" dirty="0" smtClean="0">
                <a:solidFill>
                  <a:srgbClr val="FF0000"/>
                </a:solidFill>
              </a:rPr>
              <a:t>!</a:t>
            </a:r>
          </a:p>
          <a:p>
            <a:endParaRPr lang="da-DK" dirty="0">
              <a:solidFill>
                <a:srgbClr val="FF0000"/>
              </a:solidFill>
            </a:endParaRPr>
          </a:p>
          <a:p>
            <a:r>
              <a:rPr lang="da-DK" dirty="0"/>
              <a:t>Den biologiske side af </a:t>
            </a:r>
            <a:r>
              <a:rPr lang="da-DK" dirty="0" smtClean="0"/>
              <a:t>slægtsforskningen</a:t>
            </a:r>
          </a:p>
          <a:p>
            <a:endParaRPr lang="da-DK" dirty="0" smtClean="0"/>
          </a:p>
          <a:p>
            <a:r>
              <a:rPr lang="da-DK" dirty="0" smtClean="0"/>
              <a:t>Overraskelser </a:t>
            </a:r>
            <a:r>
              <a:rPr lang="da-DK" dirty="0"/>
              <a:t>kan dukke op!</a:t>
            </a:r>
          </a:p>
          <a:p>
            <a:endParaRPr lang="da-DK" dirty="0"/>
          </a:p>
          <a:p>
            <a:r>
              <a:rPr lang="da-DK" dirty="0"/>
              <a:t>Gåder i slægtsforskningen</a:t>
            </a:r>
          </a:p>
          <a:p>
            <a:pPr lvl="1"/>
            <a:r>
              <a:rPr lang="da-DK" dirty="0"/>
              <a:t>Hvem var egentlig barnets forældre/</a:t>
            </a:r>
            <a:r>
              <a:rPr lang="da-DK" dirty="0" smtClean="0"/>
              <a:t>far/mor?</a:t>
            </a:r>
            <a:endParaRPr lang="da-DK" dirty="0"/>
          </a:p>
          <a:p>
            <a:pPr marL="114300" indent="0">
              <a:buNone/>
            </a:pPr>
            <a:endParaRPr lang="da-DK" dirty="0"/>
          </a:p>
          <a:p>
            <a:r>
              <a:rPr lang="da-DK" dirty="0"/>
              <a:t>Forbindelser til forhistoriske folkevandringer</a:t>
            </a:r>
          </a:p>
          <a:p>
            <a:pPr lvl="1"/>
            <a:r>
              <a:rPr lang="da-DK" dirty="0" smtClean="0"/>
              <a:t>Noget DNA arves </a:t>
            </a:r>
            <a:r>
              <a:rPr lang="da-DK" dirty="0"/>
              <a:t>næsten uforandret fra forhistorisk tid</a:t>
            </a:r>
          </a:p>
          <a:p>
            <a:endParaRPr lang="da-DK" dirty="0" smtClean="0"/>
          </a:p>
          <a:p>
            <a:r>
              <a:rPr lang="da-DK" dirty="0" smtClean="0"/>
              <a:t>Område i udvikling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Nye muligheder og oplysninger!</a:t>
            </a:r>
          </a:p>
          <a:p>
            <a:endParaRPr lang="da-DK" dirty="0"/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612547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Den lille biologi-time</a:t>
            </a:r>
            <a:r>
              <a:rPr lang="mr-IN" dirty="0" smtClean="0"/>
              <a:t>…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DNA ~ gener ~ genom ~ arvemateriale</a:t>
            </a:r>
          </a:p>
          <a:p>
            <a:r>
              <a:rPr lang="da-DK" dirty="0" smtClean="0"/>
              <a:t>Biologisk opskrift på hvem vi er</a:t>
            </a:r>
            <a:endParaRPr lang="da-DK" dirty="0"/>
          </a:p>
          <a:p>
            <a:r>
              <a:rPr lang="da-DK" dirty="0" smtClean="0"/>
              <a:t>De 4 DNA-byggestene: A, C, G og T</a:t>
            </a:r>
          </a:p>
          <a:p>
            <a:endParaRPr lang="da-DK" dirty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Pladsholder til indhold 6" descr="1405px-Animal_Cell.sv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07" r="-4307"/>
          <a:stretch>
            <a:fillRect/>
          </a:stretch>
        </p:blipFill>
        <p:spPr>
          <a:xfrm>
            <a:off x="2032000" y="3531996"/>
            <a:ext cx="5013157" cy="2664207"/>
          </a:xfrm>
          <a:prstGeom prst="rect">
            <a:avLst/>
          </a:prstGeom>
        </p:spPr>
      </p:pic>
      <p:sp>
        <p:nvSpPr>
          <p:cNvPr id="7" name="Højrepil 6"/>
          <p:cNvSpPr/>
          <p:nvPr/>
        </p:nvSpPr>
        <p:spPr>
          <a:xfrm rot="20284772">
            <a:off x="1150829" y="5234565"/>
            <a:ext cx="1762340" cy="60618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/>
              <a:t>Mitokondie</a:t>
            </a:r>
            <a:endParaRPr lang="da-DK" dirty="0"/>
          </a:p>
        </p:txBody>
      </p:sp>
      <p:sp>
        <p:nvSpPr>
          <p:cNvPr id="8" name="Venstrepil 7"/>
          <p:cNvSpPr/>
          <p:nvPr/>
        </p:nvSpPr>
        <p:spPr>
          <a:xfrm rot="20519904">
            <a:off x="6223002" y="2720981"/>
            <a:ext cx="2463800" cy="12700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Cellekerne med</a:t>
            </a:r>
          </a:p>
          <a:p>
            <a:pPr algn="ctr"/>
            <a:r>
              <a:rPr lang="da-DK" dirty="0" smtClean="0"/>
              <a:t>46 kromosomer</a:t>
            </a:r>
            <a:endParaRPr lang="da-DK" dirty="0"/>
          </a:p>
        </p:txBody>
      </p:sp>
      <p:sp>
        <p:nvSpPr>
          <p:cNvPr id="9" name="Højrepil 8"/>
          <p:cNvSpPr/>
          <p:nvPr/>
        </p:nvSpPr>
        <p:spPr>
          <a:xfrm rot="495957">
            <a:off x="1037511" y="3610890"/>
            <a:ext cx="1762340" cy="60618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/>
              <a:t>Mitokondie</a:t>
            </a:r>
            <a:endParaRPr lang="da-DK" dirty="0"/>
          </a:p>
        </p:txBody>
      </p:sp>
      <p:sp>
        <p:nvSpPr>
          <p:cNvPr id="10" name="Rektangel 9"/>
          <p:cNvSpPr/>
          <p:nvPr/>
        </p:nvSpPr>
        <p:spPr>
          <a:xfrm>
            <a:off x="4025900" y="5624513"/>
            <a:ext cx="1181100" cy="673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CELLE</a:t>
            </a:r>
            <a:endParaRPr lang="da-DK" dirty="0"/>
          </a:p>
        </p:txBody>
      </p:sp>
      <p:sp>
        <p:nvSpPr>
          <p:cNvPr id="12" name="Tekstfelt 11"/>
          <p:cNvSpPr txBox="1"/>
          <p:nvPr/>
        </p:nvSpPr>
        <p:spPr>
          <a:xfrm>
            <a:off x="6511756" y="5612845"/>
            <a:ext cx="24257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/>
              <a:t>Kønskromosomer:</a:t>
            </a:r>
          </a:p>
          <a:p>
            <a:r>
              <a:rPr lang="da-DK" sz="2000" dirty="0" smtClean="0"/>
              <a:t>XX = kvinde</a:t>
            </a:r>
          </a:p>
          <a:p>
            <a:r>
              <a:rPr lang="da-DK" sz="2000" dirty="0" smtClean="0"/>
              <a:t>XY = mand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111263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Test-firmaer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154477"/>
            <a:ext cx="8229600" cy="397168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a-DK" sz="3200" dirty="0" err="1">
                <a:solidFill>
                  <a:srgbClr val="008000"/>
                </a:solidFill>
              </a:rPr>
              <a:t>FamilyTreeDNA</a:t>
            </a:r>
            <a:r>
              <a:rPr lang="da-DK" sz="3200" dirty="0">
                <a:solidFill>
                  <a:srgbClr val="008000"/>
                </a:solidFill>
              </a:rPr>
              <a:t> </a:t>
            </a:r>
            <a:r>
              <a:rPr lang="mr-IN" sz="3200" dirty="0">
                <a:solidFill>
                  <a:srgbClr val="008000"/>
                </a:solidFill>
              </a:rPr>
              <a:t>–</a:t>
            </a:r>
            <a:r>
              <a:rPr lang="da-DK" sz="3200" dirty="0">
                <a:solidFill>
                  <a:srgbClr val="008000"/>
                </a:solidFill>
              </a:rPr>
              <a:t> FTDNA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a-DK" sz="3200" dirty="0" err="1">
                <a:solidFill>
                  <a:srgbClr val="FF6600"/>
                </a:solidFill>
              </a:rPr>
              <a:t>MyHeritage</a:t>
            </a:r>
            <a:endParaRPr lang="da-DK" sz="3200" dirty="0">
              <a:solidFill>
                <a:srgbClr val="FF6600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a-DK" sz="3200" dirty="0" err="1"/>
              <a:t>AncestryDNA</a:t>
            </a:r>
            <a:endParaRPr lang="da-DK" sz="32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a-DK" sz="3200" dirty="0"/>
              <a:t>23andMe</a:t>
            </a:r>
          </a:p>
        </p:txBody>
      </p:sp>
    </p:spTree>
    <p:extLst>
      <p:ext uri="{BB962C8B-B14F-4D97-AF65-F5344CB8AC3E}">
        <p14:creationId xmlns:p14="http://schemas.microsoft.com/office/powerpoint/2010/main" val="857145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DNA-typer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47181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err="1"/>
              <a:t>Autosomalt</a:t>
            </a:r>
            <a:r>
              <a:rPr lang="da-DK" dirty="0"/>
              <a:t> </a:t>
            </a:r>
            <a:r>
              <a:rPr lang="da-DK" dirty="0" smtClean="0"/>
              <a:t>DNA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2183" y="4539629"/>
            <a:ext cx="8229600" cy="188031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a-DK" dirty="0" smtClean="0"/>
              <a:t>44 ud 46 kromosomer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a-DK" dirty="0" smtClean="0"/>
              <a:t>Nedarves fra </a:t>
            </a:r>
            <a:r>
              <a:rPr lang="da-DK" dirty="0" smtClean="0">
                <a:solidFill>
                  <a:srgbClr val="FF0000"/>
                </a:solidFill>
              </a:rPr>
              <a:t>alle </a:t>
            </a:r>
            <a:r>
              <a:rPr lang="da-DK" dirty="0" err="1" smtClean="0">
                <a:solidFill>
                  <a:srgbClr val="FF0000"/>
                </a:solidFill>
              </a:rPr>
              <a:t>linier</a:t>
            </a:r>
            <a:r>
              <a:rPr lang="da-DK" dirty="0" smtClean="0">
                <a:solidFill>
                  <a:srgbClr val="FF0000"/>
                </a:solidFill>
              </a:rPr>
              <a:t> </a:t>
            </a:r>
            <a:r>
              <a:rPr lang="da-DK" dirty="0"/>
              <a:t>- halvdel fra mor, halvdel fra far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a-DK" dirty="0" smtClean="0"/>
              <a:t>Blandes og ”fortyndes” for hver generation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a-DK" dirty="0" smtClean="0"/>
              <a:t>Bedst til nære forbindelser</a:t>
            </a:r>
          </a:p>
        </p:txBody>
      </p:sp>
      <p:pic>
        <p:nvPicPr>
          <p:cNvPr id="4" name="Billede 3" descr="Skærmbillede 2017-01-14 kl. 13.41.4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688" y="1752600"/>
            <a:ext cx="3976591" cy="262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67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eker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Apoteker.thmx</Template>
  <TotalTime>23711</TotalTime>
  <Words>962</Words>
  <Application>Microsoft Macintosh PowerPoint</Application>
  <PresentationFormat>Skærmshow (4:3)</PresentationFormat>
  <Paragraphs>301</Paragraphs>
  <Slides>38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38</vt:i4>
      </vt:variant>
    </vt:vector>
  </HeadingPairs>
  <TitlesOfParts>
    <vt:vector size="39" baseType="lpstr">
      <vt:lpstr>Apoteker</vt:lpstr>
      <vt:lpstr>Slægtsforskning og DNA</vt:lpstr>
      <vt:lpstr>Baggrund</vt:lpstr>
      <vt:lpstr>Disposition</vt:lpstr>
      <vt:lpstr>Hvad kan DNA bidrage med?</vt:lpstr>
      <vt:lpstr>Hvad kan DNA bidrage med?</vt:lpstr>
      <vt:lpstr>Den lille biologi-time…</vt:lpstr>
      <vt:lpstr>Test-firmaer</vt:lpstr>
      <vt:lpstr>DNA-typer</vt:lpstr>
      <vt:lpstr>Autosomalt DNA</vt:lpstr>
      <vt:lpstr>Y-DNA</vt:lpstr>
      <vt:lpstr>X-DNA</vt:lpstr>
      <vt:lpstr>mitokondrie-DNA</vt:lpstr>
      <vt:lpstr>Test-typer</vt:lpstr>
      <vt:lpstr>Family Finder </vt:lpstr>
      <vt:lpstr>Family Finder – MyOrigins</vt:lpstr>
      <vt:lpstr>Family Finder – Ancient Origins</vt:lpstr>
      <vt:lpstr>Family Finder – Matches</vt:lpstr>
      <vt:lpstr>Family Finder – Matches</vt:lpstr>
      <vt:lpstr>Family Finder – Matches-Tabel</vt:lpstr>
      <vt:lpstr>Family Finder – Chromosome Browser</vt:lpstr>
      <vt:lpstr>Family Finder – Nyt match</vt:lpstr>
      <vt:lpstr>Family Finder – Nyt match</vt:lpstr>
      <vt:lpstr>Family Finder – Nyt match</vt:lpstr>
      <vt:lpstr>Family Finder – Endnu et match</vt:lpstr>
      <vt:lpstr>Y-DNA</vt:lpstr>
      <vt:lpstr>Y-DNA lever livet farligt!</vt:lpstr>
      <vt:lpstr>SNP’ere og haplogrupper</vt:lpstr>
      <vt:lpstr>Haplogrupper i Danmark</vt:lpstr>
      <vt:lpstr>Hvordan tester man sin Y-haplogruppe?</vt:lpstr>
      <vt:lpstr>PowerPoint-præsentation</vt:lpstr>
      <vt:lpstr>Y-DNA – eksempel 2</vt:lpstr>
      <vt:lpstr>Y-DNA – eksempel 3</vt:lpstr>
      <vt:lpstr>mtDNA</vt:lpstr>
      <vt:lpstr>PowerPoint-præsentation</vt:lpstr>
      <vt:lpstr>mtDNA – eksempel</vt:lpstr>
      <vt:lpstr>Tests – Hvordan?</vt:lpstr>
      <vt:lpstr>PowerPoint-præsentation</vt:lpstr>
      <vt:lpstr>Tak!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Slægtsforskning og DNA</dc:title>
  <dc:creator>Jacob</dc:creator>
  <cp:lastModifiedBy>Jacob</cp:lastModifiedBy>
  <cp:revision>191</cp:revision>
  <dcterms:created xsi:type="dcterms:W3CDTF">2016-12-25T21:57:43Z</dcterms:created>
  <dcterms:modified xsi:type="dcterms:W3CDTF">2019-10-25T21:47:10Z</dcterms:modified>
</cp:coreProperties>
</file>